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handoutMasterIdLst>
    <p:handoutMasterId r:id="rId23"/>
  </p:handoutMasterIdLst>
  <p:sldIdLst>
    <p:sldId id="256" r:id="rId2"/>
    <p:sldId id="369" r:id="rId3"/>
    <p:sldId id="370" r:id="rId4"/>
    <p:sldId id="352" r:id="rId5"/>
    <p:sldId id="346" r:id="rId6"/>
    <p:sldId id="350" r:id="rId7"/>
    <p:sldId id="351" r:id="rId8"/>
    <p:sldId id="379" r:id="rId9"/>
    <p:sldId id="380" r:id="rId10"/>
    <p:sldId id="353" r:id="rId11"/>
    <p:sldId id="365" r:id="rId12"/>
    <p:sldId id="368" r:id="rId13"/>
    <p:sldId id="381" r:id="rId14"/>
    <p:sldId id="382" r:id="rId15"/>
    <p:sldId id="371" r:id="rId16"/>
    <p:sldId id="372" r:id="rId17"/>
    <p:sldId id="375" r:id="rId18"/>
    <p:sldId id="376" r:id="rId19"/>
    <p:sldId id="377" r:id="rId20"/>
    <p:sldId id="378" r:id="rId21"/>
  </p:sldIdLst>
  <p:sldSz cx="9144000" cy="5143500" type="screen16x9"/>
  <p:notesSz cx="6669088" cy="9872663"/>
  <p:defaultTextStyle>
    <a:defPPr>
      <a:defRPr lang="nl-NL"/>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1A6E"/>
    <a:srgbClr val="C33269"/>
    <a:srgbClr val="F88E3E"/>
    <a:srgbClr val="FFB699"/>
    <a:srgbClr val="D5FF6D"/>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027" autoAdjust="0"/>
  </p:normalViewPr>
  <p:slideViewPr>
    <p:cSldViewPr>
      <p:cViewPr varScale="1">
        <p:scale>
          <a:sx n="90" d="100"/>
          <a:sy n="90" d="100"/>
        </p:scale>
        <p:origin x="-1128" y="-77"/>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3633"/>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Tijdelijke aanduiding voor datum 2"/>
          <p:cNvSpPr>
            <a:spLocks noGrp="1"/>
          </p:cNvSpPr>
          <p:nvPr>
            <p:ph type="dt" sz="quarter" idx="1"/>
          </p:nvPr>
        </p:nvSpPr>
        <p:spPr>
          <a:xfrm>
            <a:off x="3777607" y="0"/>
            <a:ext cx="2889938" cy="493633"/>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040A6F47-9C7D-4589-BB4B-D7993A093D8D}" type="datetime1">
              <a:rPr lang="nl-NL"/>
              <a:pPr/>
              <a:t>19-09-14</a:t>
            </a:fld>
            <a:endParaRPr lang="nl-NL"/>
          </a:p>
        </p:txBody>
      </p:sp>
      <p:sp>
        <p:nvSpPr>
          <p:cNvPr id="4" name="Tijdelijke aanduiding voor voettekst 3"/>
          <p:cNvSpPr>
            <a:spLocks noGrp="1"/>
          </p:cNvSpPr>
          <p:nvPr>
            <p:ph type="ftr" sz="quarter" idx="2"/>
          </p:nvPr>
        </p:nvSpPr>
        <p:spPr>
          <a:xfrm>
            <a:off x="0" y="9377316"/>
            <a:ext cx="2889938" cy="493633"/>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5" name="Tijdelijke aanduiding voor dianummer 4"/>
          <p:cNvSpPr>
            <a:spLocks noGrp="1"/>
          </p:cNvSpPr>
          <p:nvPr>
            <p:ph type="sldNum" sz="quarter" idx="3"/>
          </p:nvPr>
        </p:nvSpPr>
        <p:spPr>
          <a:xfrm>
            <a:off x="3777607" y="9377316"/>
            <a:ext cx="2889938" cy="493633"/>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6D463D35-7C9A-4E8F-ADE7-29A396E66F7D}" type="slidenum">
              <a:rPr lang="nl-NL"/>
              <a:pPr/>
              <a:t>‹nr.›</a:t>
            </a:fld>
            <a:endParaRPr lang="nl-NL"/>
          </a:p>
        </p:txBody>
      </p:sp>
    </p:spTree>
    <p:extLst>
      <p:ext uri="{BB962C8B-B14F-4D97-AF65-F5344CB8AC3E}">
        <p14:creationId xmlns:p14="http://schemas.microsoft.com/office/powerpoint/2010/main" val="8370961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3633"/>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Tijdelijke aanduiding voor datum 2"/>
          <p:cNvSpPr>
            <a:spLocks noGrp="1"/>
          </p:cNvSpPr>
          <p:nvPr>
            <p:ph type="dt" idx="1"/>
          </p:nvPr>
        </p:nvSpPr>
        <p:spPr>
          <a:xfrm>
            <a:off x="3777607" y="0"/>
            <a:ext cx="2889938" cy="493633"/>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44211E3C-4E6B-4BBD-B128-DE86B982D6E7}" type="datetime1">
              <a:rPr lang="nl-NL"/>
              <a:pPr/>
              <a:t>19-09-14</a:t>
            </a:fld>
            <a:endParaRPr lang="nl-NL"/>
          </a:p>
        </p:txBody>
      </p:sp>
      <p:sp>
        <p:nvSpPr>
          <p:cNvPr id="4" name="Tijdelijke aanduiding voor dia-afbeelding 3"/>
          <p:cNvSpPr>
            <a:spLocks noGrp="1" noRot="1" noChangeAspect="1"/>
          </p:cNvSpPr>
          <p:nvPr>
            <p:ph type="sldImg" idx="2"/>
          </p:nvPr>
        </p:nvSpPr>
        <p:spPr>
          <a:xfrm>
            <a:off x="42863" y="739775"/>
            <a:ext cx="6583362" cy="3703638"/>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Tijdelijke aanduiding voor notities 4"/>
          <p:cNvSpPr>
            <a:spLocks noGrp="1"/>
          </p:cNvSpPr>
          <p:nvPr>
            <p:ph type="body" sz="quarter" idx="3"/>
          </p:nvPr>
        </p:nvSpPr>
        <p:spPr>
          <a:xfrm>
            <a:off x="666909" y="4689515"/>
            <a:ext cx="5335270" cy="4442698"/>
          </a:xfrm>
          <a:prstGeom prst="rect">
            <a:avLst/>
          </a:prstGeom>
        </p:spPr>
        <p:txBody>
          <a:bodyPr vert="horz" lIns="91440" tIns="45720" rIns="91440" bIns="45720" rtlCol="0">
            <a:norm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0" y="9377316"/>
            <a:ext cx="2889938" cy="493633"/>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Tijdelijke aanduiding voor dianummer 6"/>
          <p:cNvSpPr>
            <a:spLocks noGrp="1"/>
          </p:cNvSpPr>
          <p:nvPr>
            <p:ph type="sldNum" sz="quarter" idx="5"/>
          </p:nvPr>
        </p:nvSpPr>
        <p:spPr>
          <a:xfrm>
            <a:off x="3777607" y="9377316"/>
            <a:ext cx="2889938" cy="493633"/>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0757F10B-499C-40B1-A7FB-F1D82F7E122E}" type="slidenum">
              <a:rPr lang="nl-NL"/>
              <a:pPr/>
              <a:t>‹nr.›</a:t>
            </a:fld>
            <a:endParaRPr lang="nl-NL"/>
          </a:p>
        </p:txBody>
      </p:sp>
    </p:spTree>
    <p:extLst>
      <p:ext uri="{BB962C8B-B14F-4D97-AF65-F5344CB8AC3E}">
        <p14:creationId xmlns:p14="http://schemas.microsoft.com/office/powerpoint/2010/main" val="3886165209"/>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ＭＳ Ｐゴシック" pitchFamily="34" charset="-128"/>
        <a:cs typeface="+mn-cs"/>
      </a:defRPr>
    </a:lvl1pPr>
    <a:lvl2pPr marL="457200" algn="l" rtl="0" fontAlgn="base">
      <a:spcBef>
        <a:spcPct val="30000"/>
      </a:spcBef>
      <a:spcAft>
        <a:spcPct val="0"/>
      </a:spcAft>
      <a:defRPr sz="1200" kern="1200">
        <a:solidFill>
          <a:schemeClr val="tx1"/>
        </a:solidFill>
        <a:latin typeface="+mn-lt"/>
        <a:ea typeface="ＭＳ Ｐゴシック" pitchFamily="34"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34"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34"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757F10B-499C-40B1-A7FB-F1D82F7E122E}" type="slidenum">
              <a:rPr lang="nl-NL" smtClean="0"/>
              <a:pPr/>
              <a:t>1</a:t>
            </a:fld>
            <a:endParaRPr lang="nl-NL"/>
          </a:p>
        </p:txBody>
      </p:sp>
    </p:spTree>
    <p:extLst>
      <p:ext uri="{BB962C8B-B14F-4D97-AF65-F5344CB8AC3E}">
        <p14:creationId xmlns:p14="http://schemas.microsoft.com/office/powerpoint/2010/main" val="123167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57F10B-499C-40B1-A7FB-F1D82F7E122E}" type="slidenum">
              <a:rPr lang="nl-NL" smtClean="0"/>
              <a:pPr/>
              <a:t>10</a:t>
            </a:fld>
            <a:endParaRPr lang="nl-NL"/>
          </a:p>
        </p:txBody>
      </p:sp>
    </p:spTree>
    <p:extLst>
      <p:ext uri="{BB962C8B-B14F-4D97-AF65-F5344CB8AC3E}">
        <p14:creationId xmlns:p14="http://schemas.microsoft.com/office/powerpoint/2010/main" val="2058390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57F10B-499C-40B1-A7FB-F1D82F7E122E}" type="slidenum">
              <a:rPr lang="nl-NL" smtClean="0"/>
              <a:pPr/>
              <a:t>11</a:t>
            </a:fld>
            <a:endParaRPr lang="nl-NL"/>
          </a:p>
        </p:txBody>
      </p:sp>
    </p:spTree>
    <p:extLst>
      <p:ext uri="{BB962C8B-B14F-4D97-AF65-F5344CB8AC3E}">
        <p14:creationId xmlns:p14="http://schemas.microsoft.com/office/powerpoint/2010/main" val="2058390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57F10B-499C-40B1-A7FB-F1D82F7E122E}" type="slidenum">
              <a:rPr lang="nl-NL" smtClean="0"/>
              <a:pPr/>
              <a:t>12</a:t>
            </a:fld>
            <a:endParaRPr lang="nl-NL"/>
          </a:p>
        </p:txBody>
      </p:sp>
    </p:spTree>
    <p:extLst>
      <p:ext uri="{BB962C8B-B14F-4D97-AF65-F5344CB8AC3E}">
        <p14:creationId xmlns:p14="http://schemas.microsoft.com/office/powerpoint/2010/main" val="2058390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smtClean="0">
                <a:solidFill>
                  <a:schemeClr val="tx1"/>
                </a:solidFill>
                <a:effectLst/>
                <a:latin typeface="+mn-lt"/>
                <a:ea typeface="ＭＳ Ｐゴシック" pitchFamily="34" charset="-128"/>
                <a:cs typeface="+mn-cs"/>
              </a:rPr>
              <a:t>Na de aandachtspunten</a:t>
            </a:r>
            <a:r>
              <a:rPr lang="nl-NL" sz="1200" kern="1200" baseline="0" dirty="0" smtClean="0">
                <a:solidFill>
                  <a:schemeClr val="tx1"/>
                </a:solidFill>
                <a:effectLst/>
                <a:latin typeface="+mn-lt"/>
                <a:ea typeface="ＭＳ Ｐゴシック" pitchFamily="34" charset="-128"/>
                <a:cs typeface="+mn-cs"/>
              </a:rPr>
              <a:t> volgen er s</a:t>
            </a:r>
            <a:r>
              <a:rPr lang="nl-NL" sz="1200" kern="1200" dirty="0" smtClean="0">
                <a:solidFill>
                  <a:schemeClr val="tx1"/>
                </a:solidFill>
                <a:effectLst/>
                <a:latin typeface="+mn-lt"/>
                <a:ea typeface="ＭＳ Ｐゴシック" pitchFamily="34" charset="-128"/>
                <a:cs typeface="+mn-cs"/>
              </a:rPr>
              <a:t>uccesverhalen: praktijkprojecten waarbij is gebleken dat aandacht voor de ondergrond winst oplevert</a:t>
            </a:r>
            <a:endParaRPr lang="en-GB" dirty="0"/>
          </a:p>
        </p:txBody>
      </p:sp>
      <p:sp>
        <p:nvSpPr>
          <p:cNvPr id="4" name="Slide Number Placeholder 3"/>
          <p:cNvSpPr>
            <a:spLocks noGrp="1"/>
          </p:cNvSpPr>
          <p:nvPr>
            <p:ph type="sldNum" sz="quarter" idx="10"/>
          </p:nvPr>
        </p:nvSpPr>
        <p:spPr/>
        <p:txBody>
          <a:bodyPr/>
          <a:lstStyle/>
          <a:p>
            <a:fld id="{0757F10B-499C-40B1-A7FB-F1D82F7E122E}" type="slidenum">
              <a:rPr lang="nl-NL" smtClean="0"/>
              <a:pPr/>
              <a:t>13</a:t>
            </a:fld>
            <a:endParaRPr lang="nl-NL"/>
          </a:p>
        </p:txBody>
      </p:sp>
    </p:spTree>
    <p:extLst>
      <p:ext uri="{BB962C8B-B14F-4D97-AF65-F5344CB8AC3E}">
        <p14:creationId xmlns:p14="http://schemas.microsoft.com/office/powerpoint/2010/main" val="3762623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smtClean="0">
                <a:solidFill>
                  <a:schemeClr val="tx1"/>
                </a:solidFill>
                <a:effectLst/>
                <a:latin typeface="+mn-lt"/>
                <a:ea typeface="ＭＳ Ｐゴシック" pitchFamily="34" charset="-128"/>
                <a:cs typeface="+mn-cs"/>
              </a:rPr>
              <a:t>Na de aandachtspunten</a:t>
            </a:r>
            <a:r>
              <a:rPr lang="nl-NL" sz="1200" kern="1200" baseline="0" dirty="0" smtClean="0">
                <a:solidFill>
                  <a:schemeClr val="tx1"/>
                </a:solidFill>
                <a:effectLst/>
                <a:latin typeface="+mn-lt"/>
                <a:ea typeface="ＭＳ Ｐゴシック" pitchFamily="34" charset="-128"/>
                <a:cs typeface="+mn-cs"/>
              </a:rPr>
              <a:t> volgen </a:t>
            </a:r>
            <a:r>
              <a:rPr lang="nl-NL" sz="1200" kern="1200" baseline="0" smtClean="0">
                <a:solidFill>
                  <a:schemeClr val="tx1"/>
                </a:solidFill>
                <a:effectLst/>
                <a:latin typeface="+mn-lt"/>
                <a:ea typeface="ＭＳ Ｐゴシック" pitchFamily="34" charset="-128"/>
                <a:cs typeface="+mn-cs"/>
              </a:rPr>
              <a:t>er s</a:t>
            </a:r>
            <a:r>
              <a:rPr lang="nl-NL" sz="1200" kern="1200" smtClean="0">
                <a:solidFill>
                  <a:schemeClr val="tx1"/>
                </a:solidFill>
                <a:effectLst/>
                <a:latin typeface="+mn-lt"/>
                <a:ea typeface="ＭＳ Ｐゴシック" pitchFamily="34" charset="-128"/>
                <a:cs typeface="+mn-cs"/>
              </a:rPr>
              <a:t>uccesverhalen: </a:t>
            </a:r>
            <a:r>
              <a:rPr lang="nl-NL" sz="1200" kern="1200" dirty="0" smtClean="0">
                <a:solidFill>
                  <a:schemeClr val="tx1"/>
                </a:solidFill>
                <a:effectLst/>
                <a:latin typeface="+mn-lt"/>
                <a:ea typeface="ＭＳ Ｐゴシック" pitchFamily="34" charset="-128"/>
                <a:cs typeface="+mn-cs"/>
              </a:rPr>
              <a:t>praktijkprojecten waarbij is gebleken dat aandacht voor de ondergrond winst oplevert</a:t>
            </a:r>
            <a:endParaRPr lang="en-GB" dirty="0"/>
          </a:p>
        </p:txBody>
      </p:sp>
      <p:sp>
        <p:nvSpPr>
          <p:cNvPr id="4" name="Slide Number Placeholder 3"/>
          <p:cNvSpPr>
            <a:spLocks noGrp="1"/>
          </p:cNvSpPr>
          <p:nvPr>
            <p:ph type="sldNum" sz="quarter" idx="10"/>
          </p:nvPr>
        </p:nvSpPr>
        <p:spPr/>
        <p:txBody>
          <a:bodyPr/>
          <a:lstStyle/>
          <a:p>
            <a:fld id="{0757F10B-499C-40B1-A7FB-F1D82F7E122E}" type="slidenum">
              <a:rPr lang="nl-NL" smtClean="0"/>
              <a:pPr/>
              <a:t>14</a:t>
            </a:fld>
            <a:endParaRPr lang="nl-NL"/>
          </a:p>
        </p:txBody>
      </p:sp>
    </p:spTree>
    <p:extLst>
      <p:ext uri="{BB962C8B-B14F-4D97-AF65-F5344CB8AC3E}">
        <p14:creationId xmlns:p14="http://schemas.microsoft.com/office/powerpoint/2010/main" val="3762623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800" b="0" i="0" baseline="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0757F10B-499C-40B1-A7FB-F1D82F7E122E}" type="slidenum">
              <a:rPr lang="nl-NL" smtClean="0"/>
              <a:pPr/>
              <a:t>15</a:t>
            </a:fld>
            <a:endParaRPr lang="nl-NL"/>
          </a:p>
        </p:txBody>
      </p:sp>
    </p:spTree>
    <p:extLst>
      <p:ext uri="{BB962C8B-B14F-4D97-AF65-F5344CB8AC3E}">
        <p14:creationId xmlns:p14="http://schemas.microsoft.com/office/powerpoint/2010/main" val="2058390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0" i="0" kern="1200" dirty="0" smtClean="0">
                <a:solidFill>
                  <a:schemeClr val="tx1"/>
                </a:solidFill>
                <a:effectLst/>
                <a:latin typeface="+mn-lt"/>
                <a:ea typeface="ＭＳ Ｐゴシック" pitchFamily="34" charset="-128"/>
                <a:cs typeface="+mn-cs"/>
              </a:rPr>
              <a:t>Zelfs als we alles weten over geotechnische risico’s, is succes niet gegarandeerd. Goede samenwerking en communicatie zijn erg belangrijk, zowel binnen het projectteam als met de buitenwereld. </a:t>
            </a:r>
            <a:r>
              <a:rPr lang="nl-NL" sz="1200" b="0" i="0" kern="1200" dirty="0" err="1" smtClean="0">
                <a:solidFill>
                  <a:schemeClr val="tx1"/>
                </a:solidFill>
                <a:effectLst/>
                <a:latin typeface="+mn-lt"/>
                <a:ea typeface="ＭＳ Ｐゴシック" pitchFamily="34" charset="-128"/>
                <a:cs typeface="+mn-cs"/>
              </a:rPr>
              <a:t>Geo</a:t>
            </a:r>
            <a:r>
              <a:rPr lang="nl-NL" sz="1200" b="0" i="0" kern="1200" dirty="0" smtClean="0">
                <a:solidFill>
                  <a:schemeClr val="tx1"/>
                </a:solidFill>
                <a:effectLst/>
                <a:latin typeface="+mn-lt"/>
                <a:ea typeface="ＭＳ Ｐゴシック" pitchFamily="34" charset="-128"/>
                <a:cs typeface="+mn-cs"/>
              </a:rPr>
              <a:t>-Impuls ontwikkelt hiervoor praktische hulpmiddelen.</a:t>
            </a:r>
            <a:endParaRPr lang="en-GB" dirty="0"/>
          </a:p>
        </p:txBody>
      </p:sp>
      <p:sp>
        <p:nvSpPr>
          <p:cNvPr id="4" name="Slide Number Placeholder 3"/>
          <p:cNvSpPr>
            <a:spLocks noGrp="1"/>
          </p:cNvSpPr>
          <p:nvPr>
            <p:ph type="sldNum" sz="quarter" idx="10"/>
          </p:nvPr>
        </p:nvSpPr>
        <p:spPr/>
        <p:txBody>
          <a:bodyPr/>
          <a:lstStyle/>
          <a:p>
            <a:fld id="{0757F10B-499C-40B1-A7FB-F1D82F7E122E}" type="slidenum">
              <a:rPr lang="nl-NL" smtClean="0"/>
              <a:pPr/>
              <a:t>16</a:t>
            </a:fld>
            <a:endParaRPr lang="nl-NL"/>
          </a:p>
        </p:txBody>
      </p:sp>
    </p:spTree>
    <p:extLst>
      <p:ext uri="{BB962C8B-B14F-4D97-AF65-F5344CB8AC3E}">
        <p14:creationId xmlns:p14="http://schemas.microsoft.com/office/powerpoint/2010/main" val="2058390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0" i="0" kern="1200" dirty="0" smtClean="0">
                <a:solidFill>
                  <a:schemeClr val="tx1"/>
                </a:solidFill>
                <a:effectLst/>
                <a:latin typeface="+mn-lt"/>
                <a:ea typeface="ＭＳ Ｐゴシック" pitchFamily="34" charset="-128"/>
                <a:cs typeface="+mn-cs"/>
              </a:rPr>
              <a:t>Er zitten altijd onzekerheden en risico’s in de grond. De vraag is hoe we hier concrete en werkbare afspraken over maken. Hoe kunnen we verantwoordelijkheid verdelen en vastleggen, en ervoor zorgen dat de risico’s voldoende beheersbaar zijn?</a:t>
            </a:r>
            <a:endParaRPr lang="en-GB" dirty="0"/>
          </a:p>
        </p:txBody>
      </p:sp>
      <p:sp>
        <p:nvSpPr>
          <p:cNvPr id="4" name="Slide Number Placeholder 3"/>
          <p:cNvSpPr>
            <a:spLocks noGrp="1"/>
          </p:cNvSpPr>
          <p:nvPr>
            <p:ph type="sldNum" sz="quarter" idx="10"/>
          </p:nvPr>
        </p:nvSpPr>
        <p:spPr/>
        <p:txBody>
          <a:bodyPr/>
          <a:lstStyle/>
          <a:p>
            <a:fld id="{0757F10B-499C-40B1-A7FB-F1D82F7E122E}" type="slidenum">
              <a:rPr lang="nl-NL" smtClean="0"/>
              <a:pPr/>
              <a:t>17</a:t>
            </a:fld>
            <a:endParaRPr lang="nl-NL"/>
          </a:p>
        </p:txBody>
      </p:sp>
    </p:spTree>
    <p:extLst>
      <p:ext uri="{BB962C8B-B14F-4D97-AF65-F5344CB8AC3E}">
        <p14:creationId xmlns:p14="http://schemas.microsoft.com/office/powerpoint/2010/main" val="2058390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0" i="0" kern="1200" dirty="0" smtClean="0">
                <a:solidFill>
                  <a:schemeClr val="tx1"/>
                </a:solidFill>
                <a:effectLst/>
                <a:latin typeface="+mn-lt"/>
                <a:ea typeface="ＭＳ Ｐゴシック" pitchFamily="34" charset="-128"/>
                <a:cs typeface="+mn-cs"/>
              </a:rPr>
              <a:t>We weten veel, maar nog niet alles. </a:t>
            </a:r>
            <a:r>
              <a:rPr lang="nl-NL" sz="1200" b="0" i="0" kern="1200" dirty="0" err="1" smtClean="0">
                <a:solidFill>
                  <a:schemeClr val="tx1"/>
                </a:solidFill>
                <a:effectLst/>
                <a:latin typeface="+mn-lt"/>
                <a:ea typeface="ＭＳ Ｐゴシック" pitchFamily="34" charset="-128"/>
                <a:cs typeface="+mn-cs"/>
              </a:rPr>
              <a:t>Geo</a:t>
            </a:r>
            <a:r>
              <a:rPr lang="nl-NL" sz="1200" b="0" i="0" kern="1200" dirty="0" smtClean="0">
                <a:solidFill>
                  <a:schemeClr val="tx1"/>
                </a:solidFill>
                <a:effectLst/>
                <a:latin typeface="+mn-lt"/>
                <a:ea typeface="ＭＳ Ｐゴシック" pitchFamily="34" charset="-128"/>
                <a:cs typeface="+mn-cs"/>
              </a:rPr>
              <a:t>-Impuls vult de hiaten in de kennis, bijvoorbeeld over diepwanden en funderingen. Ook is er aandacht voor het inzetten van monitoring voor het beheersen van geotechnische risico’s (de </a:t>
            </a:r>
            <a:r>
              <a:rPr lang="nl-NL" sz="1200" b="0" i="0" kern="1200" dirty="0" err="1" smtClean="0">
                <a:solidFill>
                  <a:schemeClr val="tx1"/>
                </a:solidFill>
                <a:effectLst/>
                <a:latin typeface="+mn-lt"/>
                <a:ea typeface="ＭＳ Ｐゴシック" pitchFamily="34" charset="-128"/>
                <a:cs typeface="+mn-cs"/>
              </a:rPr>
              <a:t>Observational</a:t>
            </a:r>
            <a:r>
              <a:rPr lang="nl-NL" sz="1200" b="0" i="0" kern="1200" dirty="0" smtClean="0">
                <a:solidFill>
                  <a:schemeClr val="tx1"/>
                </a:solidFill>
                <a:effectLst/>
                <a:latin typeface="+mn-lt"/>
                <a:ea typeface="ＭＳ Ｐゴシック" pitchFamily="34" charset="-128"/>
                <a:cs typeface="+mn-cs"/>
              </a:rPr>
              <a:t> Method).</a:t>
            </a:r>
            <a:endParaRPr lang="en-GB" dirty="0"/>
          </a:p>
        </p:txBody>
      </p:sp>
      <p:sp>
        <p:nvSpPr>
          <p:cNvPr id="4" name="Slide Number Placeholder 3"/>
          <p:cNvSpPr>
            <a:spLocks noGrp="1"/>
          </p:cNvSpPr>
          <p:nvPr>
            <p:ph type="sldNum" sz="quarter" idx="10"/>
          </p:nvPr>
        </p:nvSpPr>
        <p:spPr/>
        <p:txBody>
          <a:bodyPr/>
          <a:lstStyle/>
          <a:p>
            <a:fld id="{0757F10B-499C-40B1-A7FB-F1D82F7E122E}" type="slidenum">
              <a:rPr lang="nl-NL" smtClean="0"/>
              <a:pPr/>
              <a:t>18</a:t>
            </a:fld>
            <a:endParaRPr lang="nl-NL"/>
          </a:p>
        </p:txBody>
      </p:sp>
    </p:spTree>
    <p:extLst>
      <p:ext uri="{BB962C8B-B14F-4D97-AF65-F5344CB8AC3E}">
        <p14:creationId xmlns:p14="http://schemas.microsoft.com/office/powerpoint/2010/main" val="2058390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Geonet</a:t>
            </a:r>
            <a:r>
              <a:rPr lang="en-GB" dirty="0" smtClean="0"/>
              <a:t> is </a:t>
            </a:r>
            <a:r>
              <a:rPr lang="en-GB" dirty="0" err="1" smtClean="0"/>
              <a:t>bedoeld</a:t>
            </a:r>
            <a:r>
              <a:rPr lang="en-GB" dirty="0" smtClean="0"/>
              <a:t> </a:t>
            </a:r>
            <a:r>
              <a:rPr lang="en-GB" dirty="0" err="1" smtClean="0"/>
              <a:t>voor</a:t>
            </a:r>
            <a:r>
              <a:rPr lang="en-GB" dirty="0" smtClean="0"/>
              <a:t> geotechnici! Geoimpuls.org is de </a:t>
            </a:r>
            <a:r>
              <a:rPr lang="en-GB" dirty="0" err="1" smtClean="0"/>
              <a:t>toegangspoort</a:t>
            </a:r>
            <a:r>
              <a:rPr lang="en-GB" dirty="0" smtClean="0"/>
              <a:t> </a:t>
            </a:r>
            <a:r>
              <a:rPr lang="en-GB" dirty="0" err="1" smtClean="0"/>
              <a:t>voor</a:t>
            </a:r>
            <a:r>
              <a:rPr lang="en-GB" dirty="0" smtClean="0"/>
              <a:t> </a:t>
            </a:r>
            <a:r>
              <a:rPr lang="en-GB" dirty="0" err="1" smtClean="0"/>
              <a:t>iedereen</a:t>
            </a:r>
            <a:r>
              <a:rPr lang="en-GB" dirty="0" smtClean="0"/>
              <a:t>: via</a:t>
            </a:r>
            <a:r>
              <a:rPr lang="en-GB" baseline="0" dirty="0" smtClean="0"/>
              <a:t> geoimpuls.org </a:t>
            </a:r>
            <a:r>
              <a:rPr lang="en-GB" baseline="0" dirty="0" err="1" smtClean="0"/>
              <a:t>wordt</a:t>
            </a:r>
            <a:r>
              <a:rPr lang="en-GB" baseline="0" dirty="0" smtClean="0"/>
              <a:t> de </a:t>
            </a:r>
            <a:r>
              <a:rPr lang="en-GB" baseline="0" dirty="0" err="1" smtClean="0"/>
              <a:t>informatie</a:t>
            </a:r>
            <a:r>
              <a:rPr lang="en-GB" baseline="0" dirty="0" smtClean="0"/>
              <a:t> die (</a:t>
            </a:r>
            <a:r>
              <a:rPr lang="en-GB" baseline="0" dirty="0" err="1" smtClean="0"/>
              <a:t>oa</a:t>
            </a:r>
            <a:r>
              <a:rPr lang="en-GB" baseline="0" dirty="0" smtClean="0"/>
              <a:t>) op </a:t>
            </a:r>
            <a:r>
              <a:rPr lang="en-GB" baseline="0" dirty="0" err="1" smtClean="0"/>
              <a:t>Geonet</a:t>
            </a:r>
            <a:r>
              <a:rPr lang="en-GB" baseline="0" dirty="0" smtClean="0"/>
              <a:t> </a:t>
            </a:r>
            <a:r>
              <a:rPr lang="en-GB" baseline="0" dirty="0" err="1" smtClean="0"/>
              <a:t>staat</a:t>
            </a:r>
            <a:r>
              <a:rPr lang="en-GB" baseline="0" dirty="0" smtClean="0"/>
              <a:t>, </a:t>
            </a:r>
            <a:r>
              <a:rPr lang="en-GB" baseline="0" dirty="0" err="1" smtClean="0"/>
              <a:t>gebruiksvriendelijker</a:t>
            </a:r>
            <a:r>
              <a:rPr lang="en-GB" baseline="0" dirty="0" smtClean="0"/>
              <a:t> </a:t>
            </a:r>
            <a:r>
              <a:rPr lang="en-GB" baseline="0" dirty="0" err="1" smtClean="0"/>
              <a:t>toegankelijk</a:t>
            </a:r>
            <a:r>
              <a:rPr lang="en-GB" baseline="0" dirty="0" smtClean="0"/>
              <a:t>, </a:t>
            </a:r>
            <a:r>
              <a:rPr lang="en-GB" baseline="0" dirty="0" err="1" smtClean="0"/>
              <a:t>zie</a:t>
            </a:r>
            <a:r>
              <a:rPr lang="en-GB" baseline="0" dirty="0" smtClean="0"/>
              <a:t> </a:t>
            </a:r>
            <a:r>
              <a:rPr lang="en-GB" baseline="0" dirty="0" err="1" smtClean="0"/>
              <a:t>volgende</a:t>
            </a:r>
            <a:r>
              <a:rPr lang="en-GB" baseline="0" dirty="0" smtClean="0"/>
              <a:t> slide. Op geoimpuls.org kun je </a:t>
            </a:r>
            <a:r>
              <a:rPr lang="en-GB" baseline="0" dirty="0" err="1" smtClean="0"/>
              <a:t>filteren</a:t>
            </a:r>
            <a:r>
              <a:rPr lang="en-GB" baseline="0" dirty="0" smtClean="0"/>
              <a:t> op </a:t>
            </a:r>
            <a:r>
              <a:rPr lang="en-GB" baseline="0" dirty="0" err="1" smtClean="0"/>
              <a:t>bijvoorbeeld</a:t>
            </a:r>
            <a:r>
              <a:rPr lang="en-GB" baseline="0" dirty="0" smtClean="0"/>
              <a:t> </a:t>
            </a:r>
            <a:r>
              <a:rPr lang="en-GB" baseline="0" dirty="0" err="1" smtClean="0"/>
              <a:t>doelgroep</a:t>
            </a:r>
            <a:r>
              <a:rPr lang="en-GB" baseline="0" dirty="0" smtClean="0"/>
              <a:t>, </a:t>
            </a:r>
            <a:r>
              <a:rPr lang="en-GB" baseline="0" dirty="0" err="1" smtClean="0"/>
              <a:t>projectfase</a:t>
            </a:r>
            <a:r>
              <a:rPr lang="en-GB" baseline="0" dirty="0" smtClean="0"/>
              <a:t> </a:t>
            </a:r>
            <a:r>
              <a:rPr lang="en-GB" baseline="0" dirty="0" err="1" smtClean="0"/>
              <a:t>en</a:t>
            </a:r>
            <a:r>
              <a:rPr lang="en-GB" baseline="0" dirty="0" smtClean="0"/>
              <a:t> </a:t>
            </a:r>
            <a:r>
              <a:rPr lang="en-GB" baseline="0" dirty="0" err="1" smtClean="0"/>
              <a:t>onderwerp</a:t>
            </a:r>
            <a:r>
              <a:rPr lang="en-GB" baseline="0" dirty="0" smtClean="0"/>
              <a:t>, </a:t>
            </a:r>
            <a:r>
              <a:rPr lang="en-GB" baseline="0" dirty="0" err="1" smtClean="0"/>
              <a:t>zodat</a:t>
            </a:r>
            <a:r>
              <a:rPr lang="en-GB" baseline="0" dirty="0" smtClean="0"/>
              <a:t> je direct </a:t>
            </a:r>
            <a:r>
              <a:rPr lang="en-GB" baseline="0" dirty="0" err="1" smtClean="0"/>
              <a:t>relevante</a:t>
            </a:r>
            <a:r>
              <a:rPr lang="en-GB" baseline="0" dirty="0" smtClean="0"/>
              <a:t> </a:t>
            </a:r>
            <a:r>
              <a:rPr lang="en-GB" baseline="0" dirty="0" err="1" smtClean="0"/>
              <a:t>resultaten</a:t>
            </a:r>
            <a:r>
              <a:rPr lang="en-GB" baseline="0" dirty="0" smtClean="0"/>
              <a:t> </a:t>
            </a:r>
            <a:r>
              <a:rPr lang="en-GB" baseline="0" dirty="0" err="1" smtClean="0"/>
              <a:t>krijgt</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0757F10B-499C-40B1-A7FB-F1D82F7E122E}" type="slidenum">
              <a:rPr lang="nl-NL" smtClean="0"/>
              <a:pPr/>
              <a:t>19</a:t>
            </a:fld>
            <a:endParaRPr lang="nl-NL"/>
          </a:p>
        </p:txBody>
      </p:sp>
    </p:spTree>
    <p:extLst>
      <p:ext uri="{BB962C8B-B14F-4D97-AF65-F5344CB8AC3E}">
        <p14:creationId xmlns:p14="http://schemas.microsoft.com/office/powerpoint/2010/main" val="123167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Uit diverse onderzoeken blijkt dat faalkosten in de bouw voor een aanzienlijk deel voortkomen uit de ondergrond. Om deze reden is in 2009 het programma </a:t>
            </a:r>
            <a:r>
              <a:rPr lang="nl-NL" dirty="0" err="1" smtClean="0"/>
              <a:t>Geo</a:t>
            </a:r>
            <a:r>
              <a:rPr lang="nl-NL" dirty="0" smtClean="0"/>
              <a:t>-Impuls opgestart, waarin meer dan dertig partijen (RWS,</a:t>
            </a:r>
            <a:r>
              <a:rPr lang="nl-NL" baseline="0" dirty="0" smtClean="0"/>
              <a:t> </a:t>
            </a:r>
            <a:r>
              <a:rPr lang="nl-NL" baseline="0" dirty="0" err="1" smtClean="0"/>
              <a:t>ProRail</a:t>
            </a:r>
            <a:r>
              <a:rPr lang="nl-NL" baseline="0" dirty="0" smtClean="0"/>
              <a:t>, aannemers, ir-bureaus, kennisinstellingen) </a:t>
            </a:r>
            <a:r>
              <a:rPr lang="nl-NL" dirty="0" smtClean="0"/>
              <a:t>hulpmiddelen ontwikkelen om geotechnisch falen tegen te gaan. Via</a:t>
            </a:r>
            <a:r>
              <a:rPr lang="nl-NL" baseline="0" dirty="0" smtClean="0"/>
              <a:t> de </a:t>
            </a:r>
            <a:r>
              <a:rPr lang="nl-NL" dirty="0" smtClean="0"/>
              <a:t>nieuwe website www.geoimpuls.org (sept.</a:t>
            </a:r>
            <a:r>
              <a:rPr lang="nl-NL" baseline="0" dirty="0" smtClean="0"/>
              <a:t> 2014) zijn alle rapporten, leidraden en tips &amp; </a:t>
            </a:r>
            <a:r>
              <a:rPr lang="nl-NL" baseline="0" dirty="0" err="1" smtClean="0"/>
              <a:t>trics</a:t>
            </a:r>
            <a:r>
              <a:rPr lang="nl-NL" baseline="0" dirty="0" smtClean="0"/>
              <a:t> gemakkelijk en gratis te downloaden. De website dient ook al portaal naar andere bronnen die u kunnen helpen bij het beheersen van ondergrondrisico’s.</a:t>
            </a:r>
            <a:endParaRPr lang="en-GB" dirty="0"/>
          </a:p>
        </p:txBody>
      </p:sp>
      <p:sp>
        <p:nvSpPr>
          <p:cNvPr id="4" name="Slide Number Placeholder 3"/>
          <p:cNvSpPr>
            <a:spLocks noGrp="1"/>
          </p:cNvSpPr>
          <p:nvPr>
            <p:ph type="sldNum" sz="quarter" idx="10"/>
          </p:nvPr>
        </p:nvSpPr>
        <p:spPr/>
        <p:txBody>
          <a:bodyPr/>
          <a:lstStyle/>
          <a:p>
            <a:fld id="{0757F10B-499C-40B1-A7FB-F1D82F7E122E}" type="slidenum">
              <a:rPr lang="nl-NL" smtClean="0"/>
              <a:pPr/>
              <a:t>2</a:t>
            </a:fld>
            <a:endParaRPr lang="nl-NL"/>
          </a:p>
        </p:txBody>
      </p:sp>
    </p:spTree>
    <p:extLst>
      <p:ext uri="{BB962C8B-B14F-4D97-AF65-F5344CB8AC3E}">
        <p14:creationId xmlns:p14="http://schemas.microsoft.com/office/powerpoint/2010/main" val="2382155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Op geoimpuls.org kun je </a:t>
            </a:r>
            <a:r>
              <a:rPr lang="en-GB" baseline="0" dirty="0" err="1" smtClean="0"/>
              <a:t>filteren</a:t>
            </a:r>
            <a:r>
              <a:rPr lang="en-GB" baseline="0" dirty="0" smtClean="0"/>
              <a:t> op </a:t>
            </a:r>
            <a:r>
              <a:rPr lang="en-GB" baseline="0" dirty="0" err="1" smtClean="0"/>
              <a:t>bijvoorbeeld</a:t>
            </a:r>
            <a:r>
              <a:rPr lang="en-GB" baseline="0" dirty="0" smtClean="0"/>
              <a:t> type product (via </a:t>
            </a:r>
            <a:r>
              <a:rPr lang="en-GB" baseline="0" dirty="0" err="1" smtClean="0"/>
              <a:t>kleuren</a:t>
            </a:r>
            <a:r>
              <a:rPr lang="en-GB" baseline="0" dirty="0" smtClean="0"/>
              <a:t>/</a:t>
            </a:r>
            <a:r>
              <a:rPr lang="en-GB" baseline="0" dirty="0" err="1" smtClean="0"/>
              <a:t>vinkjes</a:t>
            </a:r>
            <a:r>
              <a:rPr lang="en-GB" baseline="0" dirty="0" smtClean="0"/>
              <a:t> </a:t>
            </a:r>
            <a:r>
              <a:rPr lang="en-GB" baseline="0" dirty="0" err="1" smtClean="0"/>
              <a:t>bovenin</a:t>
            </a:r>
            <a:r>
              <a:rPr lang="en-GB" baseline="0" dirty="0" smtClean="0"/>
              <a:t>) </a:t>
            </a:r>
            <a:r>
              <a:rPr lang="en-GB" baseline="0" dirty="0" err="1" smtClean="0"/>
              <a:t>en</a:t>
            </a:r>
            <a:r>
              <a:rPr lang="en-GB" baseline="0" dirty="0" smtClean="0"/>
              <a:t> </a:t>
            </a:r>
            <a:r>
              <a:rPr lang="en-GB" baseline="0" dirty="0" err="1" smtClean="0"/>
              <a:t>doelgroep</a:t>
            </a:r>
            <a:r>
              <a:rPr lang="en-GB" baseline="0" dirty="0" smtClean="0"/>
              <a:t>, </a:t>
            </a:r>
            <a:r>
              <a:rPr lang="en-GB" baseline="0" dirty="0" err="1" smtClean="0"/>
              <a:t>projectfase</a:t>
            </a:r>
            <a:r>
              <a:rPr lang="en-GB" baseline="0" dirty="0" smtClean="0"/>
              <a:t> </a:t>
            </a:r>
            <a:r>
              <a:rPr lang="en-GB" baseline="0" dirty="0" err="1" smtClean="0"/>
              <a:t>en</a:t>
            </a:r>
            <a:r>
              <a:rPr lang="en-GB" baseline="0" dirty="0" smtClean="0"/>
              <a:t> </a:t>
            </a:r>
            <a:r>
              <a:rPr lang="en-GB" baseline="0" dirty="0" err="1" smtClean="0"/>
              <a:t>onderwerp</a:t>
            </a:r>
            <a:r>
              <a:rPr lang="en-GB" baseline="0" dirty="0" smtClean="0"/>
              <a:t> (</a:t>
            </a:r>
            <a:r>
              <a:rPr lang="en-GB" baseline="0" dirty="0" err="1" smtClean="0"/>
              <a:t>uitklappen</a:t>
            </a:r>
            <a:r>
              <a:rPr lang="en-GB" baseline="0" dirty="0" smtClean="0"/>
              <a:t> </a:t>
            </a:r>
            <a:r>
              <a:rPr lang="en-GB" baseline="0" dirty="0" err="1" smtClean="0"/>
              <a:t>filterbox</a:t>
            </a:r>
            <a:r>
              <a:rPr lang="en-GB" baseline="0" dirty="0" smtClean="0"/>
              <a:t> links). Op </a:t>
            </a:r>
            <a:r>
              <a:rPr lang="en-GB" baseline="0" dirty="0" err="1" smtClean="0"/>
              <a:t>deze</a:t>
            </a:r>
            <a:r>
              <a:rPr lang="en-GB" baseline="0" dirty="0" smtClean="0"/>
              <a:t> </a:t>
            </a:r>
            <a:r>
              <a:rPr lang="en-GB" baseline="0" dirty="0" err="1" smtClean="0"/>
              <a:t>manier</a:t>
            </a:r>
            <a:r>
              <a:rPr lang="en-GB" baseline="0" dirty="0" smtClean="0"/>
              <a:t> </a:t>
            </a:r>
            <a:r>
              <a:rPr lang="en-GB" baseline="0" dirty="0" err="1" smtClean="0"/>
              <a:t>krijg</a:t>
            </a:r>
            <a:r>
              <a:rPr lang="en-GB" baseline="0" dirty="0" smtClean="0"/>
              <a:t> je direct </a:t>
            </a:r>
            <a:r>
              <a:rPr lang="en-GB" baseline="0" dirty="0" err="1" smtClean="0"/>
              <a:t>resultaten</a:t>
            </a:r>
            <a:r>
              <a:rPr lang="en-GB" baseline="0" dirty="0" smtClean="0"/>
              <a:t> </a:t>
            </a:r>
            <a:r>
              <a:rPr lang="en-GB" baseline="0" dirty="0" err="1" smtClean="0"/>
              <a:t>te</a:t>
            </a:r>
            <a:r>
              <a:rPr lang="en-GB" baseline="0" dirty="0" smtClean="0"/>
              <a:t> </a:t>
            </a:r>
            <a:r>
              <a:rPr lang="en-GB" baseline="0" dirty="0" err="1" smtClean="0"/>
              <a:t>zien</a:t>
            </a:r>
            <a:r>
              <a:rPr lang="en-GB" baseline="0" dirty="0" smtClean="0"/>
              <a:t> die </a:t>
            </a:r>
            <a:r>
              <a:rPr lang="en-GB" baseline="0" dirty="0" err="1" smtClean="0"/>
              <a:t>specifiek</a:t>
            </a:r>
            <a:r>
              <a:rPr lang="en-GB" baseline="0" dirty="0" smtClean="0"/>
              <a:t> </a:t>
            </a:r>
            <a:r>
              <a:rPr lang="en-GB" baseline="0" dirty="0" err="1" smtClean="0"/>
              <a:t>voor</a:t>
            </a:r>
            <a:r>
              <a:rPr lang="en-GB" baseline="0" dirty="0" smtClean="0"/>
              <a:t> </a:t>
            </a:r>
            <a:r>
              <a:rPr lang="en-GB" baseline="0" dirty="0" err="1" smtClean="0"/>
              <a:t>jou</a:t>
            </a:r>
            <a:r>
              <a:rPr lang="en-GB" baseline="0" dirty="0" smtClean="0"/>
              <a:t> relevant </a:t>
            </a:r>
            <a:r>
              <a:rPr lang="en-GB" baseline="0" dirty="0" err="1" smtClean="0"/>
              <a:t>zijn</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0757F10B-499C-40B1-A7FB-F1D82F7E122E}" type="slidenum">
              <a:rPr lang="nl-NL" smtClean="0"/>
              <a:pPr/>
              <a:t>20</a:t>
            </a:fld>
            <a:endParaRPr lang="nl-NL"/>
          </a:p>
        </p:txBody>
      </p:sp>
    </p:spTree>
    <p:extLst>
      <p:ext uri="{BB962C8B-B14F-4D97-AF65-F5344CB8AC3E}">
        <p14:creationId xmlns:p14="http://schemas.microsoft.com/office/powerpoint/2010/main" val="123167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smtClean="0">
                <a:solidFill>
                  <a:schemeClr val="tx1"/>
                </a:solidFill>
                <a:effectLst/>
                <a:latin typeface="+mn-lt"/>
                <a:ea typeface="ＭＳ Ｐゴシック" pitchFamily="34" charset="-128"/>
                <a:cs typeface="+mn-cs"/>
              </a:rPr>
              <a:t>Om een bouwproject op tijd en binnen budget te realiseren, is het essentieel om vroegtijdig en continu aandacht te besteden aan de ondergrond. Maar</a:t>
            </a:r>
            <a:r>
              <a:rPr lang="nl-NL" sz="1200" kern="1200" baseline="0" dirty="0" smtClean="0">
                <a:solidFill>
                  <a:schemeClr val="tx1"/>
                </a:solidFill>
                <a:effectLst/>
                <a:latin typeface="+mn-lt"/>
                <a:ea typeface="ＭＳ Ｐゴシック" pitchFamily="34" charset="-128"/>
                <a:cs typeface="+mn-cs"/>
              </a:rPr>
              <a:t> niet iedereen is zich daarvan bewust en/of weet wat dat inhoudt.</a:t>
            </a:r>
            <a:endParaRPr lang="en-GB" dirty="0"/>
          </a:p>
        </p:txBody>
      </p:sp>
      <p:sp>
        <p:nvSpPr>
          <p:cNvPr id="4" name="Slide Number Placeholder 3"/>
          <p:cNvSpPr>
            <a:spLocks noGrp="1"/>
          </p:cNvSpPr>
          <p:nvPr>
            <p:ph type="sldNum" sz="quarter" idx="10"/>
          </p:nvPr>
        </p:nvSpPr>
        <p:spPr/>
        <p:txBody>
          <a:bodyPr/>
          <a:lstStyle/>
          <a:p>
            <a:fld id="{0757F10B-499C-40B1-A7FB-F1D82F7E122E}" type="slidenum">
              <a:rPr lang="nl-NL" smtClean="0"/>
              <a:pPr/>
              <a:t>3</a:t>
            </a:fld>
            <a:endParaRPr lang="nl-NL"/>
          </a:p>
        </p:txBody>
      </p:sp>
    </p:spTree>
    <p:extLst>
      <p:ext uri="{BB962C8B-B14F-4D97-AF65-F5344CB8AC3E}">
        <p14:creationId xmlns:p14="http://schemas.microsoft.com/office/powerpoint/2010/main" val="2382155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Titel aan te passen aan doelgroep/ toehoorders</a:t>
            </a:r>
          </a:p>
          <a:p>
            <a:endParaRPr lang="nl-NL" dirty="0" smtClean="0"/>
          </a:p>
          <a:p>
            <a:r>
              <a:rPr lang="nl-NL" dirty="0" smtClean="0"/>
              <a:t>De cruciale vraag is wanneer u de specialist moet invliegen: we gaan u een handreiking geven voor één van de </a:t>
            </a:r>
            <a:r>
              <a:rPr lang="nl-NL" dirty="0" err="1" smtClean="0"/>
              <a:t>deelrisicos</a:t>
            </a:r>
            <a:r>
              <a:rPr lang="nl-NL" dirty="0" smtClean="0"/>
              <a:t>’: de ondergrond. </a:t>
            </a:r>
            <a:endParaRPr lang="en-GB" dirty="0"/>
          </a:p>
        </p:txBody>
      </p:sp>
      <p:sp>
        <p:nvSpPr>
          <p:cNvPr id="4" name="Slide Number Placeholder 3"/>
          <p:cNvSpPr>
            <a:spLocks noGrp="1"/>
          </p:cNvSpPr>
          <p:nvPr>
            <p:ph type="sldNum" sz="quarter" idx="10"/>
          </p:nvPr>
        </p:nvSpPr>
        <p:spPr/>
        <p:txBody>
          <a:bodyPr/>
          <a:lstStyle/>
          <a:p>
            <a:fld id="{0757F10B-499C-40B1-A7FB-F1D82F7E122E}" type="slidenum">
              <a:rPr lang="nl-NL" smtClean="0"/>
              <a:pPr/>
              <a:t>4</a:t>
            </a:fld>
            <a:endParaRPr lang="nl-NL"/>
          </a:p>
        </p:txBody>
      </p:sp>
    </p:spTree>
    <p:extLst>
      <p:ext uri="{BB962C8B-B14F-4D97-AF65-F5344CB8AC3E}">
        <p14:creationId xmlns:p14="http://schemas.microsoft.com/office/powerpoint/2010/main" val="2382155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Dubbeldekstunnel Antwerpen (Oosterweelverbinding)</a:t>
            </a:r>
            <a:r>
              <a:rPr lang="nl-NL" baseline="0" dirty="0" smtClean="0"/>
              <a:t> typisch voorbeeld van slim gebruik van de ondergrond: vóór aanbesteding werd gekeken naar ondergrond, de laag </a:t>
            </a:r>
            <a:r>
              <a:rPr lang="nl-NL" baseline="0" dirty="0" err="1" smtClean="0"/>
              <a:t>Boomse</a:t>
            </a:r>
            <a:r>
              <a:rPr lang="nl-NL" baseline="0" dirty="0" smtClean="0"/>
              <a:t> Klei bleek het mogelijk te maken om wanden-</a:t>
            </a:r>
            <a:r>
              <a:rPr lang="nl-NL" baseline="0" dirty="0" err="1" smtClean="0"/>
              <a:t>dakmethode</a:t>
            </a:r>
            <a:r>
              <a:rPr lang="nl-NL" baseline="0" dirty="0" smtClean="0"/>
              <a:t> met diepwanden te gebruiken, nieuwe plan is bijna half miljard goedkoper dan de eerder bedachte afzinktunnel.</a:t>
            </a:r>
            <a:endParaRPr lang="nl-NL" dirty="0" smtClean="0"/>
          </a:p>
          <a:p>
            <a:endParaRPr lang="nl-NL" dirty="0" smtClean="0"/>
          </a:p>
          <a:p>
            <a:r>
              <a:rPr lang="nl-NL" dirty="0" smtClean="0"/>
              <a:t>Ook probleemgevallen  genoeg (ref Geotechniek):</a:t>
            </a:r>
          </a:p>
          <a:p>
            <a:r>
              <a:rPr lang="en-GB" dirty="0" err="1" smtClean="0"/>
              <a:t>Ziekenhuis</a:t>
            </a:r>
            <a:r>
              <a:rPr lang="en-GB" dirty="0" smtClean="0"/>
              <a:t> </a:t>
            </a:r>
            <a:r>
              <a:rPr lang="en-GB" dirty="0" err="1" smtClean="0"/>
              <a:t>Vlietland</a:t>
            </a:r>
            <a:r>
              <a:rPr lang="en-GB" dirty="0" smtClean="0"/>
              <a:t> Schiedam (</a:t>
            </a:r>
            <a:r>
              <a:rPr lang="en-GB" dirty="0" err="1" smtClean="0"/>
              <a:t>jul</a:t>
            </a:r>
            <a:r>
              <a:rPr lang="en-GB" dirty="0" smtClean="0"/>
              <a:t> 2009, p. 17)</a:t>
            </a:r>
          </a:p>
          <a:p>
            <a:r>
              <a:rPr lang="en-GB" dirty="0" err="1" smtClean="0"/>
              <a:t>Parkeergarage</a:t>
            </a:r>
            <a:r>
              <a:rPr lang="en-GB" dirty="0" smtClean="0"/>
              <a:t> </a:t>
            </a:r>
            <a:r>
              <a:rPr lang="en-GB" dirty="0" err="1" smtClean="0"/>
              <a:t>Westerhaven</a:t>
            </a:r>
            <a:r>
              <a:rPr lang="en-GB" dirty="0" smtClean="0"/>
              <a:t> Groningen (</a:t>
            </a:r>
            <a:r>
              <a:rPr lang="en-GB" dirty="0" err="1" smtClean="0"/>
              <a:t>apr</a:t>
            </a:r>
            <a:r>
              <a:rPr lang="en-GB" dirty="0" smtClean="0"/>
              <a:t> 2010, p. 26)</a:t>
            </a:r>
          </a:p>
          <a:p>
            <a:r>
              <a:rPr lang="en-GB" dirty="0" err="1" smtClean="0"/>
              <a:t>Zuidpoortgarage</a:t>
            </a:r>
            <a:r>
              <a:rPr lang="en-GB" dirty="0" smtClean="0"/>
              <a:t> Delft (</a:t>
            </a:r>
            <a:r>
              <a:rPr lang="en-GB" dirty="0" err="1" smtClean="0"/>
              <a:t>okt</a:t>
            </a:r>
            <a:r>
              <a:rPr lang="en-GB" dirty="0" smtClean="0"/>
              <a:t> 2009, p. 30)</a:t>
            </a:r>
          </a:p>
          <a:p>
            <a:r>
              <a:rPr lang="en-GB" dirty="0" err="1" smtClean="0"/>
              <a:t>Baggerdepot</a:t>
            </a:r>
            <a:r>
              <a:rPr lang="en-GB" dirty="0" smtClean="0"/>
              <a:t> </a:t>
            </a:r>
            <a:r>
              <a:rPr lang="en-GB" dirty="0" err="1" smtClean="0"/>
              <a:t>IJsseloog</a:t>
            </a:r>
            <a:r>
              <a:rPr lang="en-GB" dirty="0" smtClean="0"/>
              <a:t> (</a:t>
            </a:r>
            <a:r>
              <a:rPr lang="en-GB" dirty="0" err="1" smtClean="0"/>
              <a:t>jan</a:t>
            </a:r>
            <a:r>
              <a:rPr lang="en-GB" dirty="0" smtClean="0"/>
              <a:t> 2010, p. 28)</a:t>
            </a:r>
          </a:p>
          <a:p>
            <a:r>
              <a:rPr lang="en-GB" dirty="0" err="1" smtClean="0"/>
              <a:t>Museumparkgarage</a:t>
            </a:r>
            <a:r>
              <a:rPr lang="en-GB" dirty="0" smtClean="0"/>
              <a:t> Rotterdam (</a:t>
            </a:r>
            <a:r>
              <a:rPr lang="en-GB" dirty="0" err="1" smtClean="0"/>
              <a:t>jul</a:t>
            </a:r>
            <a:r>
              <a:rPr lang="en-GB" dirty="0" smtClean="0"/>
              <a:t> 2010, p. 12)</a:t>
            </a:r>
          </a:p>
          <a:p>
            <a:r>
              <a:rPr lang="en-GB" dirty="0" err="1" smtClean="0"/>
              <a:t>Provinciale</a:t>
            </a:r>
            <a:r>
              <a:rPr lang="en-GB" dirty="0" smtClean="0"/>
              <a:t> </a:t>
            </a:r>
            <a:r>
              <a:rPr lang="en-GB" dirty="0" err="1" smtClean="0"/>
              <a:t>weg</a:t>
            </a:r>
            <a:r>
              <a:rPr lang="en-GB" dirty="0" smtClean="0"/>
              <a:t> N470 </a:t>
            </a:r>
            <a:r>
              <a:rPr lang="en-GB" dirty="0" err="1" smtClean="0"/>
              <a:t>Zuid</a:t>
            </a:r>
            <a:r>
              <a:rPr lang="en-GB" dirty="0" smtClean="0"/>
              <a:t>-Holland (</a:t>
            </a:r>
            <a:r>
              <a:rPr lang="en-GB" dirty="0" err="1" smtClean="0"/>
              <a:t>okt</a:t>
            </a:r>
            <a:r>
              <a:rPr lang="en-GB" dirty="0" smtClean="0"/>
              <a:t> 2010, p. 12)</a:t>
            </a:r>
          </a:p>
          <a:p>
            <a:r>
              <a:rPr lang="en-GB" dirty="0" err="1" smtClean="0"/>
              <a:t>Bouwput</a:t>
            </a:r>
            <a:r>
              <a:rPr lang="en-GB" dirty="0" smtClean="0"/>
              <a:t> A </a:t>
            </a:r>
            <a:r>
              <a:rPr lang="en-GB" dirty="0" err="1" smtClean="0"/>
              <a:t>theater</a:t>
            </a:r>
            <a:r>
              <a:rPr lang="en-GB" dirty="0" smtClean="0"/>
              <a:t> Middelburg</a:t>
            </a:r>
          </a:p>
          <a:p>
            <a:r>
              <a:rPr lang="en-GB" dirty="0" err="1" smtClean="0"/>
              <a:t>Vijzelgracht</a:t>
            </a:r>
            <a:r>
              <a:rPr lang="en-GB" dirty="0" smtClean="0"/>
              <a:t> NZ </a:t>
            </a:r>
            <a:r>
              <a:rPr lang="en-GB" dirty="0" err="1" smtClean="0"/>
              <a:t>lijn</a:t>
            </a:r>
            <a:r>
              <a:rPr lang="nl-NL" dirty="0" smtClean="0"/>
              <a:t> </a:t>
            </a:r>
            <a:endParaRPr lang="en-GB" dirty="0"/>
          </a:p>
        </p:txBody>
      </p:sp>
      <p:sp>
        <p:nvSpPr>
          <p:cNvPr id="4" name="Slide Number Placeholder 3"/>
          <p:cNvSpPr>
            <a:spLocks noGrp="1"/>
          </p:cNvSpPr>
          <p:nvPr>
            <p:ph type="sldNum" sz="quarter" idx="10"/>
          </p:nvPr>
        </p:nvSpPr>
        <p:spPr/>
        <p:txBody>
          <a:bodyPr/>
          <a:lstStyle/>
          <a:p>
            <a:fld id="{0757F10B-499C-40B1-A7FB-F1D82F7E122E}" type="slidenum">
              <a:rPr lang="nl-NL" smtClean="0"/>
              <a:pPr/>
              <a:t>5</a:t>
            </a:fld>
            <a:endParaRPr lang="nl-NL"/>
          </a:p>
        </p:txBody>
      </p:sp>
    </p:spTree>
    <p:extLst>
      <p:ext uri="{BB962C8B-B14F-4D97-AF65-F5344CB8AC3E}">
        <p14:creationId xmlns:p14="http://schemas.microsoft.com/office/powerpoint/2010/main" val="3344291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dirty="0" smtClean="0">
                <a:latin typeface="Calibri" pitchFamily="34" charset="0"/>
              </a:rPr>
              <a:t>4</a:t>
            </a:r>
            <a:r>
              <a:rPr lang="nl-NL" sz="1200" baseline="30000" dirty="0" smtClean="0">
                <a:latin typeface="Calibri" pitchFamily="34" charset="0"/>
              </a:rPr>
              <a:t>e</a:t>
            </a:r>
            <a:r>
              <a:rPr lang="nl-NL" sz="1200" dirty="0" smtClean="0">
                <a:latin typeface="Calibri" pitchFamily="34" charset="0"/>
              </a:rPr>
              <a:t> </a:t>
            </a:r>
            <a:r>
              <a:rPr lang="nl-NL" sz="1200" dirty="0" err="1" smtClean="0">
                <a:latin typeface="Calibri" pitchFamily="34" charset="0"/>
              </a:rPr>
              <a:t>bulllet</a:t>
            </a:r>
            <a:r>
              <a:rPr lang="nl-NL" sz="1200" dirty="0" smtClean="0">
                <a:latin typeface="Calibri" pitchFamily="34" charset="0"/>
              </a:rPr>
              <a:t>: </a:t>
            </a:r>
          </a:p>
          <a:p>
            <a:r>
              <a:rPr lang="nl-NL" sz="1200" dirty="0" smtClean="0">
                <a:latin typeface="Calibri" pitchFamily="34" charset="0"/>
              </a:rPr>
              <a:t>Brochure met beetje arrogante titel ‘overal’, meer bedoeld als ‘heeft u de</a:t>
            </a:r>
            <a:r>
              <a:rPr lang="nl-NL" sz="1200" baseline="0" dirty="0" smtClean="0">
                <a:latin typeface="Calibri" pitchFamily="34" charset="0"/>
              </a:rPr>
              <a:t> ondergrond niet over het hoofd gezien’?  Het boekje gaat niet over alles, bv.</a:t>
            </a:r>
            <a:r>
              <a:rPr lang="nl-NL" sz="1200" dirty="0" smtClean="0">
                <a:latin typeface="Calibri" pitchFamily="34" charset="0"/>
              </a:rPr>
              <a:t> niet over installatietechniek, beton,</a:t>
            </a:r>
            <a:r>
              <a:rPr lang="nl-NL" sz="1200" baseline="0" dirty="0" smtClean="0">
                <a:latin typeface="Calibri" pitchFamily="34" charset="0"/>
              </a:rPr>
              <a:t> </a:t>
            </a:r>
            <a:r>
              <a:rPr lang="nl-NL" sz="1200" dirty="0" smtClean="0">
                <a:latin typeface="Calibri" pitchFamily="34" charset="0"/>
              </a:rPr>
              <a:t>enzovoorts. Wij denken dat andere </a:t>
            </a:r>
            <a:r>
              <a:rPr lang="nl-NL" sz="1200" dirty="0" err="1" smtClean="0">
                <a:latin typeface="Calibri" pitchFamily="34" charset="0"/>
              </a:rPr>
              <a:t>vakspecialismen</a:t>
            </a:r>
            <a:r>
              <a:rPr lang="nl-NL" sz="1200" dirty="0" smtClean="0">
                <a:latin typeface="Calibri" pitchFamily="34" charset="0"/>
              </a:rPr>
              <a:t> ook zoiets zouden moeten doen om u vanuit uw helicopterview op het goede moment de goede verrekijker te geven.</a:t>
            </a:r>
            <a:br>
              <a:rPr lang="nl-NL" sz="1200" dirty="0" smtClean="0">
                <a:latin typeface="Calibri" pitchFamily="34" charset="0"/>
              </a:rPr>
            </a:br>
            <a:endParaRPr lang="en-GB" dirty="0"/>
          </a:p>
        </p:txBody>
      </p:sp>
      <p:sp>
        <p:nvSpPr>
          <p:cNvPr id="4" name="Slide Number Placeholder 3"/>
          <p:cNvSpPr>
            <a:spLocks noGrp="1"/>
          </p:cNvSpPr>
          <p:nvPr>
            <p:ph type="sldNum" sz="quarter" idx="10"/>
          </p:nvPr>
        </p:nvSpPr>
        <p:spPr/>
        <p:txBody>
          <a:bodyPr/>
          <a:lstStyle/>
          <a:p>
            <a:fld id="{0757F10B-499C-40B1-A7FB-F1D82F7E122E}" type="slidenum">
              <a:rPr lang="nl-NL" smtClean="0"/>
              <a:pPr/>
              <a:t>6</a:t>
            </a:fld>
            <a:endParaRPr lang="nl-NL"/>
          </a:p>
        </p:txBody>
      </p:sp>
    </p:spTree>
    <p:extLst>
      <p:ext uri="{BB962C8B-B14F-4D97-AF65-F5344CB8AC3E}">
        <p14:creationId xmlns:p14="http://schemas.microsoft.com/office/powerpoint/2010/main" val="3172912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We onderkennen zeven kritieke aandachtspunten. Het </a:t>
            </a:r>
            <a:r>
              <a:rPr lang="nl-NL" dirty="0" smtClean="0"/>
              <a:t>doel is om de </a:t>
            </a:r>
            <a:r>
              <a:rPr lang="nl-NL" dirty="0" smtClean="0"/>
              <a:t>lezer het </a:t>
            </a:r>
            <a:r>
              <a:rPr lang="nl-NL" dirty="0" err="1" smtClean="0"/>
              <a:t>onderbuikgevoel</a:t>
            </a:r>
            <a:r>
              <a:rPr lang="nl-NL" dirty="0" smtClean="0"/>
              <a:t> te geven wanneer hij alert moet zijn/worden. </a:t>
            </a:r>
          </a:p>
          <a:p>
            <a:endParaRPr lang="en-GB" dirty="0"/>
          </a:p>
        </p:txBody>
      </p:sp>
      <p:sp>
        <p:nvSpPr>
          <p:cNvPr id="4" name="Slide Number Placeholder 3"/>
          <p:cNvSpPr>
            <a:spLocks noGrp="1"/>
          </p:cNvSpPr>
          <p:nvPr>
            <p:ph type="sldNum" sz="quarter" idx="10"/>
          </p:nvPr>
        </p:nvSpPr>
        <p:spPr/>
        <p:txBody>
          <a:bodyPr/>
          <a:lstStyle/>
          <a:p>
            <a:fld id="{0757F10B-499C-40B1-A7FB-F1D82F7E122E}" type="slidenum">
              <a:rPr lang="nl-NL" smtClean="0"/>
              <a:pPr/>
              <a:t>7</a:t>
            </a:fld>
            <a:endParaRPr lang="nl-NL"/>
          </a:p>
        </p:txBody>
      </p:sp>
    </p:spTree>
    <p:extLst>
      <p:ext uri="{BB962C8B-B14F-4D97-AF65-F5344CB8AC3E}">
        <p14:creationId xmlns:p14="http://schemas.microsoft.com/office/powerpoint/2010/main" val="3762623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0" i="0" u="none" strike="noStrike" kern="1200" baseline="0" dirty="0" smtClean="0">
                <a:solidFill>
                  <a:schemeClr val="tx1"/>
                </a:solidFill>
                <a:latin typeface="+mn-lt"/>
                <a:ea typeface="ＭＳ Ｐゴシック" pitchFamily="34" charset="-128"/>
                <a:cs typeface="+mn-cs"/>
              </a:rPr>
              <a:t>Steeds pagina’s met </a:t>
            </a:r>
            <a:r>
              <a:rPr lang="nl-NL" sz="1200" b="0" i="0" u="none" strike="noStrike" kern="1200" baseline="0" dirty="0" err="1" smtClean="0">
                <a:solidFill>
                  <a:schemeClr val="tx1"/>
                </a:solidFill>
                <a:latin typeface="+mn-lt"/>
                <a:ea typeface="ＭＳ Ｐゴシック" pitchFamily="34" charset="-128"/>
                <a:cs typeface="+mn-cs"/>
              </a:rPr>
              <a:t>aanvinkvakjes</a:t>
            </a:r>
            <a:r>
              <a:rPr lang="nl-NL" sz="1200" b="0" i="0" u="none" strike="noStrike" kern="1200" baseline="0" dirty="0" smtClean="0">
                <a:solidFill>
                  <a:schemeClr val="tx1"/>
                </a:solidFill>
                <a:latin typeface="+mn-lt"/>
                <a:ea typeface="ＭＳ Ｐゴシック" pitchFamily="34" charset="-128"/>
                <a:cs typeface="+mn-cs"/>
              </a:rPr>
              <a:t>: deze pagina’s benoemen projectkenmerken die van invloed zijn op ondergrondrisico’s. Opdracht aan de lezer: ‘Geldt er een kenmerk voor uw project of weet u dat niet zeker? Sla dan de pagina om en lees op de achterzijde wat er aan de hand is.’</a:t>
            </a:r>
            <a:endParaRPr lang="en-GB" dirty="0"/>
          </a:p>
        </p:txBody>
      </p:sp>
      <p:sp>
        <p:nvSpPr>
          <p:cNvPr id="4" name="Slide Number Placeholder 3"/>
          <p:cNvSpPr>
            <a:spLocks noGrp="1"/>
          </p:cNvSpPr>
          <p:nvPr>
            <p:ph type="sldNum" sz="quarter" idx="10"/>
          </p:nvPr>
        </p:nvSpPr>
        <p:spPr/>
        <p:txBody>
          <a:bodyPr/>
          <a:lstStyle/>
          <a:p>
            <a:fld id="{0757F10B-499C-40B1-A7FB-F1D82F7E122E}" type="slidenum">
              <a:rPr lang="nl-NL" smtClean="0"/>
              <a:pPr/>
              <a:t>8</a:t>
            </a:fld>
            <a:endParaRPr lang="nl-NL"/>
          </a:p>
        </p:txBody>
      </p:sp>
    </p:spTree>
    <p:extLst>
      <p:ext uri="{BB962C8B-B14F-4D97-AF65-F5344CB8AC3E}">
        <p14:creationId xmlns:p14="http://schemas.microsoft.com/office/powerpoint/2010/main" val="3762623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0" i="0" u="none" strike="noStrike" kern="1200" baseline="0" dirty="0" smtClean="0">
                <a:solidFill>
                  <a:schemeClr val="tx1"/>
                </a:solidFill>
                <a:latin typeface="+mn-lt"/>
                <a:ea typeface="ＭＳ Ｐゴシック" pitchFamily="34" charset="-128"/>
                <a:cs typeface="+mn-cs"/>
              </a:rPr>
              <a:t>Er wordt uitgelegd wat er ‘geotechnisch gezien’ aan de hand kan zijn. Ook staan er suggesties voor acties, bv. waar er meer informatie te vinden is, wat je zelf kunt doen, wie je het beste kunt benaderen, etc. De informatie op deze pagina helpt de lezer bij het nemen van beslissingen over het project.</a:t>
            </a:r>
            <a:endParaRPr lang="en-GB" dirty="0"/>
          </a:p>
        </p:txBody>
      </p:sp>
      <p:sp>
        <p:nvSpPr>
          <p:cNvPr id="4" name="Slide Number Placeholder 3"/>
          <p:cNvSpPr>
            <a:spLocks noGrp="1"/>
          </p:cNvSpPr>
          <p:nvPr>
            <p:ph type="sldNum" sz="quarter" idx="10"/>
          </p:nvPr>
        </p:nvSpPr>
        <p:spPr/>
        <p:txBody>
          <a:bodyPr/>
          <a:lstStyle/>
          <a:p>
            <a:fld id="{0757F10B-499C-40B1-A7FB-F1D82F7E122E}" type="slidenum">
              <a:rPr lang="nl-NL" smtClean="0"/>
              <a:pPr/>
              <a:t>9</a:t>
            </a:fld>
            <a:endParaRPr lang="nl-NL"/>
          </a:p>
        </p:txBody>
      </p:sp>
    </p:spTree>
    <p:extLst>
      <p:ext uri="{BB962C8B-B14F-4D97-AF65-F5344CB8AC3E}">
        <p14:creationId xmlns:p14="http://schemas.microsoft.com/office/powerpoint/2010/main" val="37626236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491880" y="2049388"/>
            <a:ext cx="4960640" cy="1314450"/>
          </a:xfrm>
        </p:spPr>
        <p:txBody>
          <a:bodyPr>
            <a:normAutofit/>
          </a:bodyPr>
          <a:lstStyle>
            <a:lvl1pPr marL="0" indent="0" algn="ctr">
              <a:buNone/>
              <a:defRPr sz="24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het opmaakprofiel van de modelondertitel te bewerken</a:t>
            </a:r>
            <a:endParaRPr lang="nl-NL" dirty="0"/>
          </a:p>
        </p:txBody>
      </p:sp>
      <p:sp>
        <p:nvSpPr>
          <p:cNvPr id="7" name="Titel 6"/>
          <p:cNvSpPr>
            <a:spLocks noGrp="1"/>
          </p:cNvSpPr>
          <p:nvPr>
            <p:ph type="title"/>
          </p:nvPr>
        </p:nvSpPr>
        <p:spPr>
          <a:xfrm>
            <a:off x="3491880" y="915566"/>
            <a:ext cx="4968552" cy="1008112"/>
          </a:xfrm>
        </p:spPr>
        <p:txBody>
          <a:bodyPr anchor="b">
            <a:normAutofit/>
          </a:bodyPr>
          <a:lstStyle>
            <a:lvl1pPr algn="ctr">
              <a:defRPr sz="3600"/>
            </a:lvl1pPr>
          </a:lstStyle>
          <a:p>
            <a:r>
              <a:rPr lang="nl-NL" dirty="0" smtClean="0"/>
              <a:t>Klik om de stijl te bewerken</a:t>
            </a:r>
            <a:endParaRPr lang="nl-NL" dirty="0"/>
          </a:p>
        </p:txBody>
      </p:sp>
      <p:sp>
        <p:nvSpPr>
          <p:cNvPr id="4" name="Tijdelijke aanduiding voor datum 3"/>
          <p:cNvSpPr>
            <a:spLocks noGrp="1"/>
          </p:cNvSpPr>
          <p:nvPr>
            <p:ph type="dt" sz="half" idx="10"/>
          </p:nvPr>
        </p:nvSpPr>
        <p:spPr>
          <a:xfrm>
            <a:off x="4932363" y="641350"/>
            <a:ext cx="2133600" cy="274638"/>
          </a:xfrm>
        </p:spPr>
        <p:txBody>
          <a:bodyPr/>
          <a:lstStyle>
            <a:lvl1pPr algn="ctr">
              <a:defRPr sz="1200">
                <a:solidFill>
                  <a:schemeClr val="tx1"/>
                </a:solidFill>
              </a:defRPr>
            </a:lvl1pPr>
          </a:lstStyle>
          <a:p>
            <a:fld id="{A1F1F94A-DF92-47B8-8938-67C64113F350}" type="datetime1">
              <a:rPr lang="nl-NL"/>
              <a:pPr/>
              <a:t>19-09-14</a:t>
            </a:fld>
            <a:endParaRPr lang="nl-NL"/>
          </a:p>
        </p:txBody>
      </p:sp>
      <p:sp>
        <p:nvSpPr>
          <p:cNvPr id="5" name="Tijdelijke aanduiding voor dianummer 4"/>
          <p:cNvSpPr>
            <a:spLocks noGrp="1"/>
          </p:cNvSpPr>
          <p:nvPr>
            <p:ph type="sldNum" sz="quarter" idx="11"/>
          </p:nvPr>
        </p:nvSpPr>
        <p:spPr/>
        <p:txBody>
          <a:bodyPr/>
          <a:lstStyle>
            <a:lvl1pPr>
              <a:defRPr/>
            </a:lvl1pPr>
          </a:lstStyle>
          <a:p>
            <a:r>
              <a:rPr lang="nl-NL"/>
              <a:t>Slide  </a:t>
            </a:r>
            <a:fld id="{EA7F1261-29A7-403F-B60C-B98F48342F19}" type="slidenum">
              <a:rPr lang="nl-NL"/>
              <a:pPr/>
              <a:t>‹nr.›</a:t>
            </a:fld>
            <a:endParaRPr lang="nl-NL"/>
          </a:p>
        </p:txBody>
      </p:sp>
    </p:spTree>
    <p:extLst>
      <p:ext uri="{BB962C8B-B14F-4D97-AF65-F5344CB8AC3E}">
        <p14:creationId xmlns:p14="http://schemas.microsoft.com/office/powerpoint/2010/main" val="111856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46182423-5973-47C8-846F-99153F8AF01C}" type="datetime1">
              <a:rPr lang="nl-NL"/>
              <a:pPr/>
              <a:t>19-09-14</a:t>
            </a:fld>
            <a:endParaRPr lang="nl-NL"/>
          </a:p>
        </p:txBody>
      </p:sp>
      <p:sp>
        <p:nvSpPr>
          <p:cNvPr id="5" name="Tijdelijke aanduiding voor voettekst 4"/>
          <p:cNvSpPr>
            <a:spLocks noGrp="1"/>
          </p:cNvSpPr>
          <p:nvPr>
            <p:ph type="ftr" sz="quarter" idx="11"/>
          </p:nvPr>
        </p:nvSpPr>
        <p:spPr>
          <a:xfrm>
            <a:off x="3492500" y="3579813"/>
            <a:ext cx="2895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n-US"/>
          </a:p>
        </p:txBody>
      </p:sp>
      <p:sp>
        <p:nvSpPr>
          <p:cNvPr id="6" name="Tijdelijke aanduiding voor dianummer 5"/>
          <p:cNvSpPr>
            <a:spLocks noGrp="1"/>
          </p:cNvSpPr>
          <p:nvPr>
            <p:ph type="sldNum" sz="quarter" idx="12"/>
          </p:nvPr>
        </p:nvSpPr>
        <p:spPr>
          <a:xfrm>
            <a:off x="1042988" y="4746625"/>
            <a:ext cx="2133600" cy="273050"/>
          </a:xfrm>
        </p:spPr>
        <p:txBody>
          <a:bodyPr/>
          <a:lstStyle>
            <a:lvl1pPr>
              <a:defRPr/>
            </a:lvl1pPr>
          </a:lstStyle>
          <a:p>
            <a:fld id="{E40FA286-EC51-440B-A67D-DB0E8334E19C}" type="slidenum">
              <a:rPr lang="nl-NL"/>
              <a:pPr/>
              <a:t>‹nr.›</a:t>
            </a:fld>
            <a:endParaRPr lang="nl-NL"/>
          </a:p>
        </p:txBody>
      </p:sp>
    </p:spTree>
    <p:extLst>
      <p:ext uri="{BB962C8B-B14F-4D97-AF65-F5344CB8AC3E}">
        <p14:creationId xmlns:p14="http://schemas.microsoft.com/office/powerpoint/2010/main" val="2384913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05979"/>
            <a:ext cx="2057400" cy="4388644"/>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05979"/>
            <a:ext cx="6019800" cy="4388644"/>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D59092DD-3C11-45AE-9BAA-65C00E583563}" type="datetime1">
              <a:rPr lang="nl-NL"/>
              <a:pPr/>
              <a:t>19-09-14</a:t>
            </a:fld>
            <a:endParaRPr lang="nl-NL"/>
          </a:p>
        </p:txBody>
      </p:sp>
      <p:sp>
        <p:nvSpPr>
          <p:cNvPr id="5" name="Tijdelijke aanduiding voor voettekst 4"/>
          <p:cNvSpPr>
            <a:spLocks noGrp="1"/>
          </p:cNvSpPr>
          <p:nvPr>
            <p:ph type="ftr" sz="quarter" idx="11"/>
          </p:nvPr>
        </p:nvSpPr>
        <p:spPr>
          <a:xfrm>
            <a:off x="3492500" y="3579813"/>
            <a:ext cx="2895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n-US"/>
          </a:p>
        </p:txBody>
      </p:sp>
      <p:sp>
        <p:nvSpPr>
          <p:cNvPr id="6" name="Tijdelijke aanduiding voor dianummer 5"/>
          <p:cNvSpPr>
            <a:spLocks noGrp="1"/>
          </p:cNvSpPr>
          <p:nvPr>
            <p:ph type="sldNum" sz="quarter" idx="12"/>
          </p:nvPr>
        </p:nvSpPr>
        <p:spPr>
          <a:xfrm>
            <a:off x="1042988" y="4746625"/>
            <a:ext cx="2133600" cy="273050"/>
          </a:xfrm>
        </p:spPr>
        <p:txBody>
          <a:bodyPr/>
          <a:lstStyle>
            <a:lvl1pPr>
              <a:defRPr/>
            </a:lvl1pPr>
          </a:lstStyle>
          <a:p>
            <a:fld id="{40882320-4F13-49ED-8F8A-4832051BADAD}" type="slidenum">
              <a:rPr lang="nl-NL"/>
              <a:pPr/>
              <a:t>‹nr.›</a:t>
            </a:fld>
            <a:endParaRPr lang="nl-NL"/>
          </a:p>
        </p:txBody>
      </p:sp>
    </p:spTree>
    <p:extLst>
      <p:ext uri="{BB962C8B-B14F-4D97-AF65-F5344CB8AC3E}">
        <p14:creationId xmlns:p14="http://schemas.microsoft.com/office/powerpoint/2010/main" val="1319361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Klik om de stijl te bewerken</a:t>
            </a:r>
            <a:endParaRPr lang="nl-NL" dirty="0"/>
          </a:p>
        </p:txBody>
      </p:sp>
      <p:sp>
        <p:nvSpPr>
          <p:cNvPr id="3" name="Tijdelijke aanduiding voor inhoud 2"/>
          <p:cNvSpPr>
            <a:spLocks noGrp="1"/>
          </p:cNvSpPr>
          <p:nvPr>
            <p:ph idx="1"/>
          </p:nvPr>
        </p:nvSpPr>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lvl1pPr>
              <a:defRPr/>
            </a:lvl1pPr>
          </a:lstStyle>
          <a:p>
            <a:fld id="{A1472B6B-AA3A-4439-B8FC-22BA15104965}" type="datetime1">
              <a:rPr lang="nl-NL"/>
              <a:pPr/>
              <a:t>19-09-14</a:t>
            </a:fld>
            <a:endParaRPr lang="nl-NL"/>
          </a:p>
        </p:txBody>
      </p:sp>
      <p:sp>
        <p:nvSpPr>
          <p:cNvPr id="5" name="Tijdelijke aanduiding voor dianummer 4"/>
          <p:cNvSpPr>
            <a:spLocks noGrp="1"/>
          </p:cNvSpPr>
          <p:nvPr>
            <p:ph type="sldNum" sz="quarter" idx="11"/>
          </p:nvPr>
        </p:nvSpPr>
        <p:spPr/>
        <p:txBody>
          <a:bodyPr/>
          <a:lstStyle>
            <a:lvl1pPr>
              <a:defRPr/>
            </a:lvl1pPr>
          </a:lstStyle>
          <a:p>
            <a:r>
              <a:rPr lang="nl-NL"/>
              <a:t>Slide  </a:t>
            </a:r>
            <a:fld id="{AC427C1E-E998-416D-8C46-3B06CB8113B0}" type="slidenum">
              <a:rPr lang="nl-NL"/>
              <a:pPr/>
              <a:t>‹nr.›</a:t>
            </a:fld>
            <a:endParaRPr lang="nl-NL"/>
          </a:p>
        </p:txBody>
      </p:sp>
    </p:spTree>
    <p:extLst>
      <p:ext uri="{BB962C8B-B14F-4D97-AF65-F5344CB8AC3E}">
        <p14:creationId xmlns:p14="http://schemas.microsoft.com/office/powerpoint/2010/main" val="1612932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fld id="{C122B9D8-B38C-45A8-9158-2138FDBE047F}" type="datetime1">
              <a:rPr lang="nl-NL"/>
              <a:pPr/>
              <a:t>19-09-14</a:t>
            </a:fld>
            <a:endParaRPr lang="nl-NL"/>
          </a:p>
        </p:txBody>
      </p:sp>
      <p:sp>
        <p:nvSpPr>
          <p:cNvPr id="5" name="Tijdelijke aanduiding voor dianummer 4"/>
          <p:cNvSpPr>
            <a:spLocks noGrp="1"/>
          </p:cNvSpPr>
          <p:nvPr>
            <p:ph type="sldNum" sz="quarter" idx="11"/>
          </p:nvPr>
        </p:nvSpPr>
        <p:spPr/>
        <p:txBody>
          <a:bodyPr/>
          <a:lstStyle>
            <a:lvl1pPr>
              <a:defRPr/>
            </a:lvl1pPr>
          </a:lstStyle>
          <a:p>
            <a:r>
              <a:rPr lang="nl-NL"/>
              <a:t>Slide  </a:t>
            </a:r>
            <a:fld id="{689F696E-025E-43B1-BEC2-BE9432431909}" type="slidenum">
              <a:rPr lang="nl-NL"/>
              <a:pPr/>
              <a:t>‹nr.›</a:t>
            </a:fld>
            <a:endParaRPr lang="nl-NL"/>
          </a:p>
        </p:txBody>
      </p:sp>
    </p:spTree>
    <p:extLst>
      <p:ext uri="{BB962C8B-B14F-4D97-AF65-F5344CB8AC3E}">
        <p14:creationId xmlns:p14="http://schemas.microsoft.com/office/powerpoint/2010/main" val="1078232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voettekst 5"/>
          <p:cNvSpPr>
            <a:spLocks noGrp="1"/>
          </p:cNvSpPr>
          <p:nvPr>
            <p:ph type="ftr" sz="quarter" idx="10"/>
          </p:nvPr>
        </p:nvSpPr>
        <p:spPr>
          <a:xfrm>
            <a:off x="3492500" y="3579813"/>
            <a:ext cx="2895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n-US"/>
          </a:p>
        </p:txBody>
      </p:sp>
      <p:sp>
        <p:nvSpPr>
          <p:cNvPr id="6" name="Tijdelijke aanduiding voor datum 3"/>
          <p:cNvSpPr>
            <a:spLocks noGrp="1"/>
          </p:cNvSpPr>
          <p:nvPr>
            <p:ph type="dt" sz="half" idx="11"/>
          </p:nvPr>
        </p:nvSpPr>
        <p:spPr/>
        <p:txBody>
          <a:bodyPr/>
          <a:lstStyle>
            <a:lvl1pPr>
              <a:defRPr/>
            </a:lvl1pPr>
          </a:lstStyle>
          <a:p>
            <a:fld id="{F591CEB7-5965-460A-83CC-81A664BB8703}" type="datetime1">
              <a:rPr lang="nl-NL"/>
              <a:pPr/>
              <a:t>19-09-14</a:t>
            </a:fld>
            <a:endParaRPr lang="nl-NL"/>
          </a:p>
        </p:txBody>
      </p:sp>
      <p:sp>
        <p:nvSpPr>
          <p:cNvPr id="7" name="Tijdelijke aanduiding voor dianummer 4"/>
          <p:cNvSpPr>
            <a:spLocks noGrp="1"/>
          </p:cNvSpPr>
          <p:nvPr>
            <p:ph type="sldNum" sz="quarter" idx="12"/>
          </p:nvPr>
        </p:nvSpPr>
        <p:spPr/>
        <p:txBody>
          <a:bodyPr/>
          <a:lstStyle>
            <a:lvl1pPr>
              <a:defRPr/>
            </a:lvl1pPr>
          </a:lstStyle>
          <a:p>
            <a:r>
              <a:rPr lang="nl-NL"/>
              <a:t>Slide  </a:t>
            </a:r>
            <a:fld id="{E7414869-A119-4FFC-96A6-8F5527D125B2}" type="slidenum">
              <a:rPr lang="nl-NL"/>
              <a:pPr/>
              <a:t>‹nr.›</a:t>
            </a:fld>
            <a:endParaRPr lang="nl-NL"/>
          </a:p>
        </p:txBody>
      </p:sp>
    </p:spTree>
    <p:extLst>
      <p:ext uri="{BB962C8B-B14F-4D97-AF65-F5344CB8AC3E}">
        <p14:creationId xmlns:p14="http://schemas.microsoft.com/office/powerpoint/2010/main" val="220163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fld id="{135164DF-DED2-48AF-8115-ADD38F5AD60F}" type="datetime1">
              <a:rPr lang="nl-NL"/>
              <a:pPr/>
              <a:t>19-09-14</a:t>
            </a:fld>
            <a:endParaRPr lang="nl-NL"/>
          </a:p>
        </p:txBody>
      </p:sp>
    </p:spTree>
    <p:extLst>
      <p:ext uri="{BB962C8B-B14F-4D97-AF65-F5344CB8AC3E}">
        <p14:creationId xmlns:p14="http://schemas.microsoft.com/office/powerpoint/2010/main" val="723948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lvl1pPr>
              <a:defRPr/>
            </a:lvl1pPr>
          </a:lstStyle>
          <a:p>
            <a:fld id="{35D3F7A4-0A80-412F-BE0F-A3C9E70443A8}" type="datetime1">
              <a:rPr lang="nl-NL"/>
              <a:pPr/>
              <a:t>19-09-14</a:t>
            </a:fld>
            <a:endParaRPr lang="nl-NL"/>
          </a:p>
        </p:txBody>
      </p:sp>
      <p:sp>
        <p:nvSpPr>
          <p:cNvPr id="4" name="Tijdelijke aanduiding voor voettekst 3"/>
          <p:cNvSpPr>
            <a:spLocks noGrp="1"/>
          </p:cNvSpPr>
          <p:nvPr>
            <p:ph type="ftr" sz="quarter" idx="11"/>
          </p:nvPr>
        </p:nvSpPr>
        <p:spPr>
          <a:xfrm>
            <a:off x="3492500" y="3579813"/>
            <a:ext cx="2895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n-US"/>
          </a:p>
        </p:txBody>
      </p:sp>
      <p:sp>
        <p:nvSpPr>
          <p:cNvPr id="5" name="Tijdelijke aanduiding voor dianummer 4"/>
          <p:cNvSpPr>
            <a:spLocks noGrp="1"/>
          </p:cNvSpPr>
          <p:nvPr>
            <p:ph type="sldNum" sz="quarter" idx="12"/>
          </p:nvPr>
        </p:nvSpPr>
        <p:spPr>
          <a:xfrm>
            <a:off x="1258888" y="4443413"/>
            <a:ext cx="2133600" cy="274637"/>
          </a:xfrm>
        </p:spPr>
        <p:txBody>
          <a:bodyPr/>
          <a:lstStyle>
            <a:lvl1pPr>
              <a:defRPr/>
            </a:lvl1pPr>
          </a:lstStyle>
          <a:p>
            <a:fld id="{FB9F9226-8F27-4105-98D5-25AC9084F52F}" type="slidenum">
              <a:rPr lang="nl-NL"/>
              <a:pPr/>
              <a:t>‹nr.›</a:t>
            </a:fld>
            <a:endParaRPr lang="nl-NL"/>
          </a:p>
        </p:txBody>
      </p:sp>
    </p:spTree>
    <p:extLst>
      <p:ext uri="{BB962C8B-B14F-4D97-AF65-F5344CB8AC3E}">
        <p14:creationId xmlns:p14="http://schemas.microsoft.com/office/powerpoint/2010/main" val="1734967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fld id="{86B46044-908D-46EE-B87F-09BF47538936}" type="datetime1">
              <a:rPr lang="nl-NL"/>
              <a:pPr/>
              <a:t>19-09-14</a:t>
            </a:fld>
            <a:endParaRPr lang="nl-NL"/>
          </a:p>
        </p:txBody>
      </p:sp>
      <p:sp>
        <p:nvSpPr>
          <p:cNvPr id="3" name="Tijdelijke aanduiding voor voettekst 2"/>
          <p:cNvSpPr>
            <a:spLocks noGrp="1"/>
          </p:cNvSpPr>
          <p:nvPr>
            <p:ph type="ftr" sz="quarter" idx="11"/>
          </p:nvPr>
        </p:nvSpPr>
        <p:spPr>
          <a:xfrm>
            <a:off x="3492500" y="3579813"/>
            <a:ext cx="2895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n-US"/>
          </a:p>
        </p:txBody>
      </p:sp>
      <p:sp>
        <p:nvSpPr>
          <p:cNvPr id="4" name="Tijdelijke aanduiding voor dianummer 3"/>
          <p:cNvSpPr>
            <a:spLocks noGrp="1"/>
          </p:cNvSpPr>
          <p:nvPr>
            <p:ph type="sldNum" sz="quarter" idx="12"/>
          </p:nvPr>
        </p:nvSpPr>
        <p:spPr>
          <a:xfrm>
            <a:off x="1042988" y="4746625"/>
            <a:ext cx="2133600" cy="273050"/>
          </a:xfrm>
        </p:spPr>
        <p:txBody>
          <a:bodyPr/>
          <a:lstStyle>
            <a:lvl1pPr>
              <a:defRPr/>
            </a:lvl1pPr>
          </a:lstStyle>
          <a:p>
            <a:fld id="{41BCFB55-9A78-4D6E-8C2A-D772E78E22CC}" type="slidenum">
              <a:rPr lang="nl-NL"/>
              <a:pPr/>
              <a:t>‹nr.›</a:t>
            </a:fld>
            <a:endParaRPr lang="nl-NL"/>
          </a:p>
        </p:txBody>
      </p:sp>
    </p:spTree>
    <p:extLst>
      <p:ext uri="{BB962C8B-B14F-4D97-AF65-F5344CB8AC3E}">
        <p14:creationId xmlns:p14="http://schemas.microsoft.com/office/powerpoint/2010/main" val="739629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fld id="{9A7C7542-BF87-4B67-A7A7-6995BA7E97A2}" type="datetime1">
              <a:rPr lang="nl-NL"/>
              <a:pPr/>
              <a:t>19-09-14</a:t>
            </a:fld>
            <a:endParaRPr lang="nl-NL"/>
          </a:p>
        </p:txBody>
      </p:sp>
      <p:sp>
        <p:nvSpPr>
          <p:cNvPr id="6" name="Tijdelijke aanduiding voor voettekst 5"/>
          <p:cNvSpPr>
            <a:spLocks noGrp="1"/>
          </p:cNvSpPr>
          <p:nvPr>
            <p:ph type="ftr" sz="quarter" idx="11"/>
          </p:nvPr>
        </p:nvSpPr>
        <p:spPr>
          <a:xfrm>
            <a:off x="3492500" y="3579813"/>
            <a:ext cx="2895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n-US"/>
          </a:p>
        </p:txBody>
      </p:sp>
      <p:sp>
        <p:nvSpPr>
          <p:cNvPr id="7" name="Tijdelijke aanduiding voor dianummer 6"/>
          <p:cNvSpPr>
            <a:spLocks noGrp="1"/>
          </p:cNvSpPr>
          <p:nvPr>
            <p:ph type="sldNum" sz="quarter" idx="12"/>
          </p:nvPr>
        </p:nvSpPr>
        <p:spPr>
          <a:xfrm>
            <a:off x="1042988" y="4746625"/>
            <a:ext cx="2133600" cy="273050"/>
          </a:xfrm>
        </p:spPr>
        <p:txBody>
          <a:bodyPr/>
          <a:lstStyle>
            <a:lvl1pPr>
              <a:defRPr/>
            </a:lvl1pPr>
          </a:lstStyle>
          <a:p>
            <a:fld id="{86EAAEFE-D09D-4E9E-A5EF-B7FA4BF1B3E0}" type="slidenum">
              <a:rPr lang="nl-NL"/>
              <a:pPr/>
              <a:t>‹nr.›</a:t>
            </a:fld>
            <a:endParaRPr lang="nl-NL"/>
          </a:p>
        </p:txBody>
      </p:sp>
    </p:spTree>
    <p:extLst>
      <p:ext uri="{BB962C8B-B14F-4D97-AF65-F5344CB8AC3E}">
        <p14:creationId xmlns:p14="http://schemas.microsoft.com/office/powerpoint/2010/main" val="1031321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fld id="{A7840FCA-E002-4714-815E-1DD7F9C1A771}" type="datetime1">
              <a:rPr lang="nl-NL"/>
              <a:pPr/>
              <a:t>19-09-14</a:t>
            </a:fld>
            <a:endParaRPr lang="nl-NL"/>
          </a:p>
        </p:txBody>
      </p:sp>
      <p:sp>
        <p:nvSpPr>
          <p:cNvPr id="6" name="Tijdelijke aanduiding voor voettekst 5"/>
          <p:cNvSpPr>
            <a:spLocks noGrp="1"/>
          </p:cNvSpPr>
          <p:nvPr>
            <p:ph type="ftr" sz="quarter" idx="11"/>
          </p:nvPr>
        </p:nvSpPr>
        <p:spPr>
          <a:xfrm>
            <a:off x="3492500" y="3579813"/>
            <a:ext cx="2895600" cy="274637"/>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endParaRPr lang="en-US"/>
          </a:p>
        </p:txBody>
      </p:sp>
      <p:sp>
        <p:nvSpPr>
          <p:cNvPr id="7" name="Tijdelijke aanduiding voor dianummer 6"/>
          <p:cNvSpPr>
            <a:spLocks noGrp="1"/>
          </p:cNvSpPr>
          <p:nvPr>
            <p:ph type="sldNum" sz="quarter" idx="12"/>
          </p:nvPr>
        </p:nvSpPr>
        <p:spPr>
          <a:xfrm>
            <a:off x="1042988" y="4746625"/>
            <a:ext cx="2133600" cy="273050"/>
          </a:xfrm>
        </p:spPr>
        <p:txBody>
          <a:bodyPr/>
          <a:lstStyle>
            <a:lvl1pPr>
              <a:defRPr/>
            </a:lvl1pPr>
          </a:lstStyle>
          <a:p>
            <a:fld id="{9A4BE4FC-8F31-4E8B-86FA-616979F5C1B6}" type="slidenum">
              <a:rPr lang="nl-NL"/>
              <a:pPr/>
              <a:t>‹nr.›</a:t>
            </a:fld>
            <a:endParaRPr lang="nl-NL"/>
          </a:p>
        </p:txBody>
      </p:sp>
    </p:spTree>
    <p:extLst>
      <p:ext uri="{BB962C8B-B14F-4D97-AF65-F5344CB8AC3E}">
        <p14:creationId xmlns:p14="http://schemas.microsoft.com/office/powerpoint/2010/main" val="1040680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1042988" y="206375"/>
            <a:ext cx="764381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915988"/>
            <a:ext cx="8229600" cy="367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pic>
        <p:nvPicPr>
          <p:cNvPr id="1028" name="Afbeelding 6" descr="geoimpuls_klein.jp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468313" y="195263"/>
            <a:ext cx="50323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Rechte verbindingslijn 8"/>
          <p:cNvCxnSpPr/>
          <p:nvPr userDrawn="1"/>
        </p:nvCxnSpPr>
        <p:spPr>
          <a:xfrm>
            <a:off x="1042988" y="700088"/>
            <a:ext cx="7632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jdelijke aanduiding voor dianummer 4"/>
          <p:cNvSpPr>
            <a:spLocks noGrp="1"/>
          </p:cNvSpPr>
          <p:nvPr>
            <p:ph type="sldNum" sz="quarter" idx="4"/>
          </p:nvPr>
        </p:nvSpPr>
        <p:spPr>
          <a:xfrm>
            <a:off x="395288" y="4587875"/>
            <a:ext cx="2133600" cy="274638"/>
          </a:xfrm>
          <a:prstGeom prst="rect">
            <a:avLst/>
          </a:prstGeom>
        </p:spPr>
        <p:txBody>
          <a:bodyPr vert="horz" wrap="square" lIns="91440" tIns="45720" rIns="91440" bIns="45720" numCol="1" anchor="b" anchorCtr="0" compatLnSpc="1">
            <a:prstTxWarp prst="textNoShape">
              <a:avLst/>
            </a:prstTxWarp>
          </a:bodyPr>
          <a:lstStyle>
            <a:lvl1pPr>
              <a:defRPr sz="800">
                <a:latin typeface="Bebas Neue" charset="0"/>
              </a:defRPr>
            </a:lvl1pPr>
          </a:lstStyle>
          <a:p>
            <a:r>
              <a:rPr lang="nl-NL"/>
              <a:t>Slide  </a:t>
            </a:r>
            <a:fld id="{FF650679-C5F8-406D-B065-5FED1A85E6FA}" type="slidenum">
              <a:rPr lang="nl-NL"/>
              <a:pPr/>
              <a:t>‹nr.›</a:t>
            </a:fld>
            <a:endParaRPr lang="nl-NL"/>
          </a:p>
        </p:txBody>
      </p:sp>
      <p:sp>
        <p:nvSpPr>
          <p:cNvPr id="13" name="Tijdelijke aanduiding voor datum 3"/>
          <p:cNvSpPr>
            <a:spLocks noGrp="1"/>
          </p:cNvSpPr>
          <p:nvPr>
            <p:ph type="dt" sz="half" idx="2"/>
          </p:nvPr>
        </p:nvSpPr>
        <p:spPr>
          <a:xfrm>
            <a:off x="395288" y="4746625"/>
            <a:ext cx="2592387" cy="273050"/>
          </a:xfrm>
          <a:prstGeom prst="rect">
            <a:avLst/>
          </a:prstGeom>
        </p:spPr>
        <p:txBody>
          <a:bodyPr vert="horz" wrap="square" lIns="91440" tIns="45720" rIns="91440" bIns="45720" numCol="1" anchor="b" anchorCtr="0" compatLnSpc="1">
            <a:prstTxWarp prst="textNoShape">
              <a:avLst/>
            </a:prstTxWarp>
          </a:bodyPr>
          <a:lstStyle>
            <a:lvl1pPr>
              <a:defRPr sz="900">
                <a:solidFill>
                  <a:srgbClr val="000000"/>
                </a:solidFill>
                <a:latin typeface="Bebas Neue" charset="0"/>
              </a:defRPr>
            </a:lvl1pPr>
          </a:lstStyle>
          <a:p>
            <a:fld id="{17F75405-0D1B-4152-BDA1-1AB4C1BFA6F5}" type="datetime1">
              <a:rPr lang="nl-NL"/>
              <a:pPr/>
              <a:t>19-09-14</a:t>
            </a:fld>
            <a:endParaRPr lang="nl-NL"/>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iming>
    <p:tnLst>
      <p:par>
        <p:cTn id="1" dur="indefinite" restart="never" nodeType="tmRoot"/>
      </p:par>
    </p:tnLst>
  </p:timing>
  <p:hf sldNum="0" hdr="0" ftr="0" dt="0"/>
  <p:txStyles>
    <p:titleStyle>
      <a:lvl1pPr algn="l" rtl="0" fontAlgn="base">
        <a:spcBef>
          <a:spcPct val="0"/>
        </a:spcBef>
        <a:spcAft>
          <a:spcPct val="0"/>
        </a:spcAft>
        <a:defRPr sz="2400" b="1" kern="1200">
          <a:solidFill>
            <a:schemeClr val="tx1"/>
          </a:solidFill>
          <a:latin typeface="+mj-lt"/>
          <a:ea typeface="ＭＳ Ｐゴシック" pitchFamily="34" charset="-128"/>
          <a:cs typeface="+mj-cs"/>
        </a:defRPr>
      </a:lvl1pPr>
      <a:lvl2pPr algn="l" rtl="0" fontAlgn="base">
        <a:spcBef>
          <a:spcPct val="0"/>
        </a:spcBef>
        <a:spcAft>
          <a:spcPct val="0"/>
        </a:spcAft>
        <a:defRPr sz="2400" b="1">
          <a:solidFill>
            <a:schemeClr val="tx1"/>
          </a:solidFill>
          <a:latin typeface="Calibri" pitchFamily="34" charset="0"/>
          <a:ea typeface="ＭＳ Ｐゴシック" pitchFamily="34" charset="-128"/>
        </a:defRPr>
      </a:lvl2pPr>
      <a:lvl3pPr algn="l" rtl="0" fontAlgn="base">
        <a:spcBef>
          <a:spcPct val="0"/>
        </a:spcBef>
        <a:spcAft>
          <a:spcPct val="0"/>
        </a:spcAft>
        <a:defRPr sz="2400" b="1">
          <a:solidFill>
            <a:schemeClr val="tx1"/>
          </a:solidFill>
          <a:latin typeface="Calibri" pitchFamily="34" charset="0"/>
          <a:ea typeface="ＭＳ Ｐゴシック" pitchFamily="34" charset="-128"/>
        </a:defRPr>
      </a:lvl3pPr>
      <a:lvl4pPr algn="l" rtl="0" fontAlgn="base">
        <a:spcBef>
          <a:spcPct val="0"/>
        </a:spcBef>
        <a:spcAft>
          <a:spcPct val="0"/>
        </a:spcAft>
        <a:defRPr sz="2400" b="1">
          <a:solidFill>
            <a:schemeClr val="tx1"/>
          </a:solidFill>
          <a:latin typeface="Calibri" pitchFamily="34" charset="0"/>
          <a:ea typeface="ＭＳ Ｐゴシック" pitchFamily="34" charset="-128"/>
        </a:defRPr>
      </a:lvl4pPr>
      <a:lvl5pPr algn="l" rtl="0" fontAlgn="base">
        <a:spcBef>
          <a:spcPct val="0"/>
        </a:spcBef>
        <a:spcAft>
          <a:spcPct val="0"/>
        </a:spcAft>
        <a:defRPr sz="2400" b="1">
          <a:solidFill>
            <a:schemeClr val="tx1"/>
          </a:solidFill>
          <a:latin typeface="Calibri" pitchFamily="34" charset="0"/>
          <a:ea typeface="ＭＳ Ｐゴシック" pitchFamily="34" charset="-128"/>
        </a:defRPr>
      </a:lvl5pPr>
      <a:lvl6pPr marL="457200" algn="l" rtl="0" fontAlgn="base">
        <a:spcBef>
          <a:spcPct val="0"/>
        </a:spcBef>
        <a:spcAft>
          <a:spcPct val="0"/>
        </a:spcAft>
        <a:defRPr sz="2400" b="1">
          <a:solidFill>
            <a:schemeClr val="tx1"/>
          </a:solidFill>
          <a:latin typeface="Calibri" pitchFamily="34" charset="0"/>
          <a:ea typeface="ＭＳ Ｐゴシック" pitchFamily="34" charset="-128"/>
        </a:defRPr>
      </a:lvl6pPr>
      <a:lvl7pPr marL="914400" algn="l" rtl="0" fontAlgn="base">
        <a:spcBef>
          <a:spcPct val="0"/>
        </a:spcBef>
        <a:spcAft>
          <a:spcPct val="0"/>
        </a:spcAft>
        <a:defRPr sz="2400" b="1">
          <a:solidFill>
            <a:schemeClr val="tx1"/>
          </a:solidFill>
          <a:latin typeface="Calibri" pitchFamily="34" charset="0"/>
          <a:ea typeface="ＭＳ Ｐゴシック" pitchFamily="34" charset="-128"/>
        </a:defRPr>
      </a:lvl7pPr>
      <a:lvl8pPr marL="1371600" algn="l" rtl="0" fontAlgn="base">
        <a:spcBef>
          <a:spcPct val="0"/>
        </a:spcBef>
        <a:spcAft>
          <a:spcPct val="0"/>
        </a:spcAft>
        <a:defRPr sz="2400" b="1">
          <a:solidFill>
            <a:schemeClr val="tx1"/>
          </a:solidFill>
          <a:latin typeface="Calibri" pitchFamily="34" charset="0"/>
          <a:ea typeface="ＭＳ Ｐゴシック" pitchFamily="34" charset="-128"/>
        </a:defRPr>
      </a:lvl8pPr>
      <a:lvl9pPr marL="1828800" algn="l" rtl="0" fontAlgn="base">
        <a:spcBef>
          <a:spcPct val="0"/>
        </a:spcBef>
        <a:spcAft>
          <a:spcPct val="0"/>
        </a:spcAft>
        <a:defRPr sz="2400" b="1">
          <a:solidFill>
            <a:schemeClr val="tx1"/>
          </a:solidFill>
          <a:latin typeface="Calibri" pitchFamily="34" charset="0"/>
          <a:ea typeface="ＭＳ Ｐゴシック" pitchFamily="34" charset="-128"/>
        </a:defRPr>
      </a:lvl9pPr>
    </p:titleStyle>
    <p:bodyStyle>
      <a:lvl1pPr marL="358775" indent="-358775" algn="l" rtl="0" fontAlgn="base">
        <a:lnSpc>
          <a:spcPts val="2500"/>
        </a:lnSpc>
        <a:spcBef>
          <a:spcPts val="1800"/>
        </a:spcBef>
        <a:spcAft>
          <a:spcPct val="0"/>
        </a:spcAft>
        <a:buSzPct val="70000"/>
        <a:buFont typeface="Wingdings" pitchFamily="2" charset="2"/>
        <a:buChar char="v"/>
        <a:tabLst>
          <a:tab pos="358775" algn="l"/>
        </a:tabLst>
        <a:defRPr sz="2400" kern="1200">
          <a:solidFill>
            <a:schemeClr val="tx1"/>
          </a:solidFill>
          <a:latin typeface="+mn-lt"/>
          <a:ea typeface="ＭＳ Ｐゴシック" pitchFamily="34" charset="-128"/>
          <a:cs typeface="+mn-cs"/>
        </a:defRPr>
      </a:lvl1pPr>
      <a:lvl2pPr marL="717550" indent="-198438" algn="l" rtl="0" fontAlgn="base">
        <a:lnSpc>
          <a:spcPts val="2000"/>
        </a:lnSpc>
        <a:spcBef>
          <a:spcPts val="600"/>
        </a:spcBef>
        <a:spcAft>
          <a:spcPct val="0"/>
        </a:spcAft>
        <a:buSzPct val="70000"/>
        <a:buFont typeface="Wingdings" pitchFamily="2" charset="2"/>
        <a:buChar char="§"/>
        <a:tabLst>
          <a:tab pos="717550" algn="l"/>
        </a:tabLst>
        <a:defRPr sz="2000" kern="1200">
          <a:solidFill>
            <a:schemeClr val="tx1"/>
          </a:solidFill>
          <a:latin typeface="+mn-lt"/>
          <a:ea typeface="ＭＳ Ｐゴシック" pitchFamily="34" charset="-128"/>
          <a:cs typeface="+mn-cs"/>
        </a:defRPr>
      </a:lvl2pPr>
      <a:lvl3pPr marL="1257300" indent="-228600" algn="l" rtl="0" fontAlgn="base">
        <a:spcBef>
          <a:spcPct val="20000"/>
        </a:spcBef>
        <a:spcAft>
          <a:spcPct val="0"/>
        </a:spcAft>
        <a:buFont typeface="Calibri" pitchFamily="34" charset="0"/>
        <a:buChar char="…"/>
        <a:tabLst>
          <a:tab pos="1255713" algn="l"/>
        </a:tabLst>
        <a:defRPr kern="1200">
          <a:solidFill>
            <a:schemeClr val="tx1"/>
          </a:solidFill>
          <a:latin typeface="+mn-lt"/>
          <a:ea typeface="ＭＳ Ｐゴシック" pitchFamily="34" charset="-128"/>
          <a:cs typeface="+mn-cs"/>
        </a:defRPr>
      </a:lvl3pPr>
      <a:lvl4pPr marL="1614488" indent="-153988" algn="l" rtl="0" fontAlgn="base">
        <a:spcBef>
          <a:spcPct val="20000"/>
        </a:spcBef>
        <a:spcAft>
          <a:spcPct val="0"/>
        </a:spcAft>
        <a:buSzPct val="50000"/>
        <a:buFont typeface="Arial" pitchFamily="34" charset="0"/>
        <a:buChar char="−"/>
        <a:tabLst>
          <a:tab pos="1614488" algn="l"/>
        </a:tabLst>
        <a:defRPr sz="1600" kern="1200">
          <a:solidFill>
            <a:schemeClr val="tx1"/>
          </a:solidFill>
          <a:latin typeface="+mn-lt"/>
          <a:ea typeface="ＭＳ Ｐゴシック" pitchFamily="34" charset="-128"/>
          <a:cs typeface="+mn-cs"/>
        </a:defRPr>
      </a:lvl4pPr>
      <a:lvl5pPr marL="2062163" indent="-144463" algn="l" rtl="0" fontAlgn="base">
        <a:spcBef>
          <a:spcPct val="20000"/>
        </a:spcBef>
        <a:spcAft>
          <a:spcPct val="0"/>
        </a:spcAft>
        <a:buFont typeface="Arial" pitchFamily="34" charset="0"/>
        <a:buChar char="»"/>
        <a:tabLst>
          <a:tab pos="2062163" algn="l"/>
        </a:tabLst>
        <a:defRPr sz="16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ndertitel 4"/>
          <p:cNvSpPr>
            <a:spLocks noGrp="1"/>
          </p:cNvSpPr>
          <p:nvPr>
            <p:ph type="subTitle" idx="1"/>
          </p:nvPr>
        </p:nvSpPr>
        <p:spPr>
          <a:xfrm>
            <a:off x="4716016" y="2049463"/>
            <a:ext cx="4248597" cy="1314450"/>
          </a:xfrm>
        </p:spPr>
        <p:txBody>
          <a:bodyPr>
            <a:normAutofit/>
          </a:bodyPr>
          <a:lstStyle/>
          <a:p>
            <a:pPr>
              <a:lnSpc>
                <a:spcPct val="100000"/>
              </a:lnSpc>
              <a:spcBef>
                <a:spcPts val="0"/>
              </a:spcBef>
            </a:pPr>
            <a:r>
              <a:rPr lang="en-US" sz="2000" dirty="0" err="1"/>
              <a:t>Annemarij</a:t>
            </a:r>
            <a:r>
              <a:rPr lang="en-US" sz="2000" dirty="0"/>
              <a:t> </a:t>
            </a:r>
            <a:r>
              <a:rPr lang="en-US" sz="2000" dirty="0" err="1"/>
              <a:t>Kooistra</a:t>
            </a:r>
            <a:endParaRPr lang="en-US" sz="2000" dirty="0"/>
          </a:p>
          <a:p>
            <a:pPr>
              <a:lnSpc>
                <a:spcPct val="100000"/>
              </a:lnSpc>
              <a:spcBef>
                <a:spcPts val="0"/>
              </a:spcBef>
            </a:pPr>
            <a:r>
              <a:rPr lang="en-US" sz="2000" dirty="0" err="1"/>
              <a:t>Ingenieursbureau</a:t>
            </a:r>
            <a:r>
              <a:rPr lang="en-US" sz="2000" dirty="0"/>
              <a:t> Amsterdam</a:t>
            </a:r>
          </a:p>
        </p:txBody>
      </p:sp>
      <p:sp>
        <p:nvSpPr>
          <p:cNvPr id="4" name="Titel 3"/>
          <p:cNvSpPr>
            <a:spLocks noGrp="1"/>
          </p:cNvSpPr>
          <p:nvPr>
            <p:ph type="title"/>
          </p:nvPr>
        </p:nvSpPr>
        <p:spPr>
          <a:xfrm>
            <a:off x="4716016" y="915988"/>
            <a:ext cx="4248472" cy="1008062"/>
          </a:xfrm>
        </p:spPr>
        <p:txBody>
          <a:bodyPr>
            <a:noAutofit/>
          </a:bodyPr>
          <a:lstStyle/>
          <a:p>
            <a:r>
              <a:rPr lang="nl-NL" sz="2400" dirty="0" smtClean="0"/>
              <a:t>Risico’s uit de ondergrond – risico’s de ondergrond uit!</a:t>
            </a:r>
          </a:p>
        </p:txBody>
      </p:sp>
      <p:pic>
        <p:nvPicPr>
          <p:cNvPr id="1027" name="Picture 3" descr="C:\Users\Marije\Google Drive\Geo-Impuls\Ondergrond naar de voorgrond\Screenshots spreads\HeeftUOveralAanGedacht-cover1.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03848" y="1203598"/>
            <a:ext cx="1437834" cy="144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Voorbeeld: omgeving</a:t>
            </a:r>
            <a:endParaRPr lang="en-GB" dirty="0"/>
          </a:p>
        </p:txBody>
      </p:sp>
      <p:sp>
        <p:nvSpPr>
          <p:cNvPr id="7" name="Tijdelijke aanduiding voor inhoud 6"/>
          <p:cNvSpPr>
            <a:spLocks noGrp="1"/>
          </p:cNvSpPr>
          <p:nvPr>
            <p:ph idx="1"/>
          </p:nvPr>
        </p:nvSpPr>
        <p:spPr/>
        <p:txBody>
          <a:bodyPr/>
          <a:lstStyle/>
          <a:p>
            <a:r>
              <a:rPr lang="nl-NL" dirty="0"/>
              <a:t>Gevoeligheid voor vervorming en voor trillingen door uw activiteiten</a:t>
            </a:r>
          </a:p>
          <a:p>
            <a:r>
              <a:rPr lang="nl-NL" dirty="0" smtClean="0"/>
              <a:t>Voorbeelden</a:t>
            </a:r>
            <a:r>
              <a:rPr lang="nl-NL" dirty="0"/>
              <a:t>:</a:t>
            </a:r>
          </a:p>
          <a:p>
            <a:pPr lvl="1"/>
            <a:r>
              <a:rPr lang="nl-NL" dirty="0"/>
              <a:t>Gemetselde panden</a:t>
            </a:r>
          </a:p>
          <a:p>
            <a:pPr lvl="1"/>
            <a:r>
              <a:rPr lang="nl-NL" dirty="0"/>
              <a:t>Gasleidingen, rioleringen</a:t>
            </a:r>
          </a:p>
          <a:p>
            <a:pPr lvl="1"/>
            <a:r>
              <a:rPr lang="nl-NL" dirty="0"/>
              <a:t>Spoorlijn</a:t>
            </a:r>
          </a:p>
          <a:p>
            <a:pPr lvl="1"/>
            <a:r>
              <a:rPr lang="nl-NL" dirty="0"/>
              <a:t>Ontsluitingsroutes</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44008" y="2163316"/>
            <a:ext cx="3880196" cy="2728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2045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Voorbeeld: waterkeringen</a:t>
            </a:r>
            <a:endParaRPr lang="en-GB" dirty="0"/>
          </a:p>
        </p:txBody>
      </p:sp>
      <p:sp>
        <p:nvSpPr>
          <p:cNvPr id="6" name="Tijdelijke aanduiding voor inhoud 5"/>
          <p:cNvSpPr>
            <a:spLocks noGrp="1"/>
          </p:cNvSpPr>
          <p:nvPr>
            <p:ph idx="1"/>
          </p:nvPr>
        </p:nvSpPr>
        <p:spPr/>
        <p:txBody>
          <a:bodyPr/>
          <a:lstStyle/>
          <a:p>
            <a:r>
              <a:rPr lang="nl-NL" dirty="0"/>
              <a:t>Randvoorwaarden</a:t>
            </a:r>
          </a:p>
          <a:p>
            <a:r>
              <a:rPr lang="nl-NL" dirty="0" err="1"/>
              <a:t>Vergunningtrajecten</a:t>
            </a:r>
            <a:endParaRPr lang="nl-NL" dirty="0"/>
          </a:p>
          <a:p>
            <a:r>
              <a:rPr lang="nl-NL" dirty="0"/>
              <a:t>Hoe ziet een verholen waterkering er uit</a:t>
            </a:r>
            <a:r>
              <a:rPr lang="nl-NL" dirty="0" smtClean="0"/>
              <a:t>?</a:t>
            </a:r>
            <a:endParaRPr lang="nl-NL" dirty="0"/>
          </a:p>
        </p:txBody>
      </p:sp>
      <p:pic>
        <p:nvPicPr>
          <p:cNvPr id="1028"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59632" y="2504437"/>
            <a:ext cx="3201125" cy="2395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ep 6"/>
          <p:cNvGrpSpPr/>
          <p:nvPr/>
        </p:nvGrpSpPr>
        <p:grpSpPr>
          <a:xfrm>
            <a:off x="4613136" y="2504437"/>
            <a:ext cx="3895155" cy="2395927"/>
            <a:chOff x="4613136" y="2355726"/>
            <a:chExt cx="4699678" cy="2890793"/>
          </a:xfrm>
        </p:grpSpPr>
        <p:grpSp>
          <p:nvGrpSpPr>
            <p:cNvPr id="29" name="Groep 28"/>
            <p:cNvGrpSpPr/>
            <p:nvPr/>
          </p:nvGrpSpPr>
          <p:grpSpPr>
            <a:xfrm>
              <a:off x="4613136" y="2355726"/>
              <a:ext cx="4699678" cy="2890793"/>
              <a:chOff x="-36513" y="0"/>
              <a:chExt cx="9239251" cy="6453188"/>
            </a:xfrm>
          </p:grpSpPr>
          <p:pic>
            <p:nvPicPr>
              <p:cNvPr id="30" name="Picture 2" descr="01019300573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202738"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Freeform 4" descr="Kurk"/>
              <p:cNvSpPr>
                <a:spLocks/>
              </p:cNvSpPr>
              <p:nvPr/>
            </p:nvSpPr>
            <p:spPr bwMode="auto">
              <a:xfrm>
                <a:off x="-36513" y="4708525"/>
                <a:ext cx="9217026" cy="1744663"/>
              </a:xfrm>
              <a:custGeom>
                <a:avLst/>
                <a:gdLst>
                  <a:gd name="T0" fmla="*/ 0 w 5588"/>
                  <a:gd name="T1" fmla="*/ 2147483647 h 1062"/>
                  <a:gd name="T2" fmla="*/ 2147483647 w 5588"/>
                  <a:gd name="T3" fmla="*/ 2147483647 h 1062"/>
                  <a:gd name="T4" fmla="*/ 2147483647 w 5588"/>
                  <a:gd name="T5" fmla="*/ 2147483647 h 1062"/>
                  <a:gd name="T6" fmla="*/ 2147483647 w 5588"/>
                  <a:gd name="T7" fmla="*/ 0 h 1062"/>
                  <a:gd name="T8" fmla="*/ 2147483647 w 5588"/>
                  <a:gd name="T9" fmla="*/ 0 h 1062"/>
                  <a:gd name="T10" fmla="*/ 2147483647 w 5588"/>
                  <a:gd name="T11" fmla="*/ 2147483647 h 1062"/>
                  <a:gd name="T12" fmla="*/ 2147483647 w 5588"/>
                  <a:gd name="T13" fmla="*/ 2147483647 h 1062"/>
                  <a:gd name="T14" fmla="*/ 2147483647 w 5588"/>
                  <a:gd name="T15" fmla="*/ 2147483647 h 1062"/>
                  <a:gd name="T16" fmla="*/ 2147483647 w 5588"/>
                  <a:gd name="T17" fmla="*/ 2147483647 h 1062"/>
                  <a:gd name="T18" fmla="*/ 2147483647 w 5588"/>
                  <a:gd name="T19" fmla="*/ 2147483647 h 1062"/>
                  <a:gd name="T20" fmla="*/ 2147483647 w 5588"/>
                  <a:gd name="T21" fmla="*/ 2147483647 h 1062"/>
                  <a:gd name="T22" fmla="*/ 2147483647 w 5588"/>
                  <a:gd name="T23" fmla="*/ 2147483647 h 1062"/>
                  <a:gd name="T24" fmla="*/ 2147483647 w 5588"/>
                  <a:gd name="T25" fmla="*/ 2147483647 h 1062"/>
                  <a:gd name="T26" fmla="*/ 2147483647 w 5588"/>
                  <a:gd name="T27" fmla="*/ 2147483647 h 1062"/>
                  <a:gd name="T28" fmla="*/ 2147483647 w 5588"/>
                  <a:gd name="T29" fmla="*/ 2147483647 h 1062"/>
                  <a:gd name="T30" fmla="*/ 2147483647 w 5588"/>
                  <a:gd name="T31" fmla="*/ 2147483647 h 1062"/>
                  <a:gd name="T32" fmla="*/ 2147483647 w 5588"/>
                  <a:gd name="T33" fmla="*/ 2147483647 h 1062"/>
                  <a:gd name="T34" fmla="*/ 2147483647 w 5588"/>
                  <a:gd name="T35" fmla="*/ 2147483647 h 1062"/>
                  <a:gd name="T36" fmla="*/ 2147483647 w 5588"/>
                  <a:gd name="T37" fmla="*/ 2147483647 h 1062"/>
                  <a:gd name="T38" fmla="*/ 2147483647 w 5588"/>
                  <a:gd name="T39" fmla="*/ 2147483647 h 1062"/>
                  <a:gd name="T40" fmla="*/ 2147483647 w 5588"/>
                  <a:gd name="T41" fmla="*/ 2147483647 h 1062"/>
                  <a:gd name="T42" fmla="*/ 2147483647 w 5588"/>
                  <a:gd name="T43" fmla="*/ 2147483647 h 1062"/>
                  <a:gd name="T44" fmla="*/ 2147483647 w 5588"/>
                  <a:gd name="T45" fmla="*/ 2147483647 h 1062"/>
                  <a:gd name="T46" fmla="*/ 2147483647 w 5588"/>
                  <a:gd name="T47" fmla="*/ 2147483647 h 1062"/>
                  <a:gd name="T48" fmla="*/ 2147483647 w 5588"/>
                  <a:gd name="T49" fmla="*/ 2147483647 h 1062"/>
                  <a:gd name="T50" fmla="*/ 2147483647 w 5588"/>
                  <a:gd name="T51" fmla="*/ 2147483647 h 1062"/>
                  <a:gd name="T52" fmla="*/ 0 w 5588"/>
                  <a:gd name="T53" fmla="*/ 2147483647 h 106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588" h="1062">
                    <a:moveTo>
                      <a:pt x="0" y="114"/>
                    </a:moveTo>
                    <a:lnTo>
                      <a:pt x="438" y="114"/>
                    </a:lnTo>
                    <a:lnTo>
                      <a:pt x="546" y="54"/>
                    </a:lnTo>
                    <a:lnTo>
                      <a:pt x="688" y="0"/>
                    </a:lnTo>
                    <a:lnTo>
                      <a:pt x="824" y="0"/>
                    </a:lnTo>
                    <a:lnTo>
                      <a:pt x="915" y="45"/>
                    </a:lnTo>
                    <a:lnTo>
                      <a:pt x="918" y="120"/>
                    </a:lnTo>
                    <a:lnTo>
                      <a:pt x="1140" y="102"/>
                    </a:lnTo>
                    <a:lnTo>
                      <a:pt x="1152" y="162"/>
                    </a:lnTo>
                    <a:lnTo>
                      <a:pt x="1230" y="168"/>
                    </a:lnTo>
                    <a:lnTo>
                      <a:pt x="1305" y="91"/>
                    </a:lnTo>
                    <a:lnTo>
                      <a:pt x="2376" y="96"/>
                    </a:lnTo>
                    <a:lnTo>
                      <a:pt x="2376" y="156"/>
                    </a:lnTo>
                    <a:lnTo>
                      <a:pt x="2472" y="160"/>
                    </a:lnTo>
                    <a:lnTo>
                      <a:pt x="2508" y="96"/>
                    </a:lnTo>
                    <a:lnTo>
                      <a:pt x="3652" y="88"/>
                    </a:lnTo>
                    <a:lnTo>
                      <a:pt x="3688" y="140"/>
                    </a:lnTo>
                    <a:lnTo>
                      <a:pt x="3784" y="144"/>
                    </a:lnTo>
                    <a:lnTo>
                      <a:pt x="3776" y="88"/>
                    </a:lnTo>
                    <a:lnTo>
                      <a:pt x="5108" y="88"/>
                    </a:lnTo>
                    <a:lnTo>
                      <a:pt x="5152" y="136"/>
                    </a:lnTo>
                    <a:lnTo>
                      <a:pt x="5276" y="144"/>
                    </a:lnTo>
                    <a:lnTo>
                      <a:pt x="5276" y="96"/>
                    </a:lnTo>
                    <a:lnTo>
                      <a:pt x="5588" y="96"/>
                    </a:lnTo>
                    <a:lnTo>
                      <a:pt x="5588" y="1060"/>
                    </a:lnTo>
                    <a:lnTo>
                      <a:pt x="12" y="1062"/>
                    </a:lnTo>
                    <a:lnTo>
                      <a:pt x="0" y="114"/>
                    </a:lnTo>
                    <a:close/>
                  </a:path>
                </a:pathLst>
              </a:custGeom>
              <a:blipFill dpi="0" rotWithShape="1">
                <a:blip r:embed="rId5"/>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grpSp>
          <p:nvGrpSpPr>
            <p:cNvPr id="32" name="Group 5"/>
            <p:cNvGrpSpPr>
              <a:grpSpLocks/>
            </p:cNvGrpSpPr>
            <p:nvPr/>
          </p:nvGrpSpPr>
          <p:grpSpPr bwMode="auto">
            <a:xfrm>
              <a:off x="6033109" y="4540277"/>
              <a:ext cx="510343" cy="46224"/>
              <a:chOff x="3739" y="2726"/>
              <a:chExt cx="351" cy="58"/>
            </a:xfrm>
          </p:grpSpPr>
          <p:sp>
            <p:nvSpPr>
              <p:cNvPr id="33" name="Line 6"/>
              <p:cNvSpPr>
                <a:spLocks noChangeShapeType="1"/>
              </p:cNvSpPr>
              <p:nvPr/>
            </p:nvSpPr>
            <p:spPr bwMode="auto">
              <a:xfrm flipH="1">
                <a:off x="3739" y="2726"/>
                <a:ext cx="58" cy="5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4" name="Line 7"/>
              <p:cNvSpPr>
                <a:spLocks noChangeShapeType="1"/>
              </p:cNvSpPr>
              <p:nvPr/>
            </p:nvSpPr>
            <p:spPr bwMode="auto">
              <a:xfrm flipH="1">
                <a:off x="3797" y="2726"/>
                <a:ext cx="58" cy="5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5" name="Line 8"/>
              <p:cNvSpPr>
                <a:spLocks noChangeShapeType="1"/>
              </p:cNvSpPr>
              <p:nvPr/>
            </p:nvSpPr>
            <p:spPr bwMode="auto">
              <a:xfrm flipH="1">
                <a:off x="3856" y="2726"/>
                <a:ext cx="58" cy="5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6" name="Line 9"/>
              <p:cNvSpPr>
                <a:spLocks noChangeShapeType="1"/>
              </p:cNvSpPr>
              <p:nvPr/>
            </p:nvSpPr>
            <p:spPr bwMode="auto">
              <a:xfrm>
                <a:off x="3915" y="2726"/>
                <a:ext cx="58" cy="5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7" name="Line 10"/>
              <p:cNvSpPr>
                <a:spLocks noChangeShapeType="1"/>
              </p:cNvSpPr>
              <p:nvPr/>
            </p:nvSpPr>
            <p:spPr bwMode="auto">
              <a:xfrm>
                <a:off x="3973" y="2726"/>
                <a:ext cx="58" cy="5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8" name="Line 11"/>
              <p:cNvSpPr>
                <a:spLocks noChangeShapeType="1"/>
              </p:cNvSpPr>
              <p:nvPr/>
            </p:nvSpPr>
            <p:spPr bwMode="auto">
              <a:xfrm>
                <a:off x="4031" y="2726"/>
                <a:ext cx="59" cy="5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sp>
          <p:nvSpPr>
            <p:cNvPr id="39" name="Freeform 12"/>
            <p:cNvSpPr>
              <a:spLocks/>
            </p:cNvSpPr>
            <p:nvPr/>
          </p:nvSpPr>
          <p:spPr bwMode="auto">
            <a:xfrm>
              <a:off x="6698074" y="4616866"/>
              <a:ext cx="1063484" cy="20243"/>
            </a:xfrm>
            <a:custGeom>
              <a:avLst/>
              <a:gdLst>
                <a:gd name="T0" fmla="*/ 0 w 1268"/>
                <a:gd name="T1" fmla="*/ 2147483647 h 12"/>
                <a:gd name="T2" fmla="*/ 2147483647 w 1268"/>
                <a:gd name="T3" fmla="*/ 0 h 12"/>
                <a:gd name="T4" fmla="*/ 0 60000 65536"/>
                <a:gd name="T5" fmla="*/ 0 60000 65536"/>
              </a:gdLst>
              <a:ahLst/>
              <a:cxnLst>
                <a:cxn ang="T4">
                  <a:pos x="T0" y="T1"/>
                </a:cxn>
                <a:cxn ang="T5">
                  <a:pos x="T2" y="T3"/>
                </a:cxn>
              </a:cxnLst>
              <a:rect l="0" t="0" r="r" b="b"/>
              <a:pathLst>
                <a:path w="1268" h="12">
                  <a:moveTo>
                    <a:pt x="0" y="12"/>
                  </a:moveTo>
                  <a:lnTo>
                    <a:pt x="1268" y="0"/>
                  </a:lnTo>
                </a:path>
              </a:pathLst>
            </a:custGeom>
            <a:noFill/>
            <a:ln w="2857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0" name="Freeform 13"/>
            <p:cNvSpPr>
              <a:spLocks/>
            </p:cNvSpPr>
            <p:nvPr/>
          </p:nvSpPr>
          <p:spPr bwMode="auto">
            <a:xfrm>
              <a:off x="7740974" y="4629300"/>
              <a:ext cx="1547987" cy="188453"/>
            </a:xfrm>
            <a:custGeom>
              <a:avLst/>
              <a:gdLst>
                <a:gd name="T0" fmla="*/ 0 w 1845"/>
                <a:gd name="T1" fmla="*/ 0 h 257"/>
                <a:gd name="T2" fmla="*/ 2147483647 w 1845"/>
                <a:gd name="T3" fmla="*/ 2147483647 h 257"/>
                <a:gd name="T4" fmla="*/ 0 60000 65536"/>
                <a:gd name="T5" fmla="*/ 0 60000 65536"/>
              </a:gdLst>
              <a:ahLst/>
              <a:cxnLst>
                <a:cxn ang="T4">
                  <a:pos x="T0" y="T1"/>
                </a:cxn>
                <a:cxn ang="T5">
                  <a:pos x="T2" y="T3"/>
                </a:cxn>
              </a:cxnLst>
              <a:rect l="0" t="0" r="r" b="b"/>
              <a:pathLst>
                <a:path w="1845" h="257">
                  <a:moveTo>
                    <a:pt x="0" y="0"/>
                  </a:moveTo>
                  <a:lnTo>
                    <a:pt x="1845" y="257"/>
                  </a:lnTo>
                </a:path>
              </a:pathLst>
            </a:custGeom>
            <a:noFill/>
            <a:ln w="2857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1" name="Freeform 14"/>
            <p:cNvSpPr>
              <a:spLocks/>
            </p:cNvSpPr>
            <p:nvPr/>
          </p:nvSpPr>
          <p:spPr bwMode="auto">
            <a:xfrm>
              <a:off x="4663387" y="4632540"/>
              <a:ext cx="2047832" cy="393973"/>
            </a:xfrm>
            <a:custGeom>
              <a:avLst/>
              <a:gdLst>
                <a:gd name="T0" fmla="*/ 0 w 2440"/>
                <a:gd name="T1" fmla="*/ 2147483647 h 536"/>
                <a:gd name="T2" fmla="*/ 2147483647 w 2440"/>
                <a:gd name="T3" fmla="*/ 0 h 536"/>
                <a:gd name="T4" fmla="*/ 0 60000 65536"/>
                <a:gd name="T5" fmla="*/ 0 60000 65536"/>
              </a:gdLst>
              <a:ahLst/>
              <a:cxnLst>
                <a:cxn ang="T4">
                  <a:pos x="T0" y="T1"/>
                </a:cxn>
                <a:cxn ang="T5">
                  <a:pos x="T2" y="T3"/>
                </a:cxn>
              </a:cxnLst>
              <a:rect l="0" t="0" r="r" b="b"/>
              <a:pathLst>
                <a:path w="2440" h="536">
                  <a:moveTo>
                    <a:pt x="0" y="536"/>
                  </a:moveTo>
                  <a:lnTo>
                    <a:pt x="2440" y="0"/>
                  </a:lnTo>
                </a:path>
              </a:pathLst>
            </a:custGeom>
            <a:noFill/>
            <a:ln w="2857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2" name="Freeform 15"/>
            <p:cNvSpPr>
              <a:spLocks/>
            </p:cNvSpPr>
            <p:nvPr/>
          </p:nvSpPr>
          <p:spPr bwMode="auto">
            <a:xfrm>
              <a:off x="6687465" y="5094132"/>
              <a:ext cx="1081249" cy="20243"/>
            </a:xfrm>
            <a:custGeom>
              <a:avLst/>
              <a:gdLst>
                <a:gd name="T0" fmla="*/ 0 w 1288"/>
                <a:gd name="T1" fmla="*/ 2147483647 h 4"/>
                <a:gd name="T2" fmla="*/ 2147483647 w 1288"/>
                <a:gd name="T3" fmla="*/ 0 h 4"/>
                <a:gd name="T4" fmla="*/ 0 60000 65536"/>
                <a:gd name="T5" fmla="*/ 0 60000 65536"/>
              </a:gdLst>
              <a:ahLst/>
              <a:cxnLst>
                <a:cxn ang="T4">
                  <a:pos x="T0" y="T1"/>
                </a:cxn>
                <a:cxn ang="T5">
                  <a:pos x="T2" y="T3"/>
                </a:cxn>
              </a:cxnLst>
              <a:rect l="0" t="0" r="r" b="b"/>
              <a:pathLst>
                <a:path w="1288" h="4">
                  <a:moveTo>
                    <a:pt x="0" y="4"/>
                  </a:moveTo>
                  <a:lnTo>
                    <a:pt x="1288" y="0"/>
                  </a:lnTo>
                </a:path>
              </a:pathLst>
            </a:custGeom>
            <a:noFill/>
            <a:ln w="63500">
              <a:solidFill>
                <a:srgbClr val="FF0000"/>
              </a:solidFill>
              <a:round/>
              <a:headEnd type="arrow"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3" name="Freeform 16"/>
            <p:cNvSpPr>
              <a:spLocks/>
            </p:cNvSpPr>
            <p:nvPr/>
          </p:nvSpPr>
          <p:spPr bwMode="auto">
            <a:xfrm>
              <a:off x="7741592" y="4613914"/>
              <a:ext cx="23146" cy="545446"/>
            </a:xfrm>
            <a:custGeom>
              <a:avLst/>
              <a:gdLst>
                <a:gd name="T0" fmla="*/ 0 w 1"/>
                <a:gd name="T1" fmla="*/ 0 h 678"/>
                <a:gd name="T2" fmla="*/ 0 w 1"/>
                <a:gd name="T3" fmla="*/ 2147483647 h 678"/>
                <a:gd name="T4" fmla="*/ 0 60000 65536"/>
                <a:gd name="T5" fmla="*/ 0 60000 65536"/>
              </a:gdLst>
              <a:ahLst/>
              <a:cxnLst>
                <a:cxn ang="T4">
                  <a:pos x="T0" y="T1"/>
                </a:cxn>
                <a:cxn ang="T5">
                  <a:pos x="T2" y="T3"/>
                </a:cxn>
              </a:cxnLst>
              <a:rect l="0" t="0" r="r" b="b"/>
              <a:pathLst>
                <a:path w="1" h="678">
                  <a:moveTo>
                    <a:pt x="0" y="0"/>
                  </a:moveTo>
                  <a:lnTo>
                    <a:pt x="0" y="678"/>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4" name="Freeform 17"/>
            <p:cNvSpPr>
              <a:spLocks/>
            </p:cNvSpPr>
            <p:nvPr/>
          </p:nvSpPr>
          <p:spPr bwMode="auto">
            <a:xfrm>
              <a:off x="6690459" y="4629419"/>
              <a:ext cx="23146" cy="541890"/>
            </a:xfrm>
            <a:custGeom>
              <a:avLst/>
              <a:gdLst>
                <a:gd name="T0" fmla="*/ 2147483647 w 9"/>
                <a:gd name="T1" fmla="*/ 0 h 675"/>
                <a:gd name="T2" fmla="*/ 0 w 9"/>
                <a:gd name="T3" fmla="*/ 2147483647 h 675"/>
                <a:gd name="T4" fmla="*/ 0 60000 65536"/>
                <a:gd name="T5" fmla="*/ 0 60000 65536"/>
              </a:gdLst>
              <a:ahLst/>
              <a:cxnLst>
                <a:cxn ang="T4">
                  <a:pos x="T0" y="T1"/>
                </a:cxn>
                <a:cxn ang="T5">
                  <a:pos x="T2" y="T3"/>
                </a:cxn>
              </a:cxnLst>
              <a:rect l="0" t="0" r="r" b="b"/>
              <a:pathLst>
                <a:path w="9" h="675">
                  <a:moveTo>
                    <a:pt x="9" y="0"/>
                  </a:moveTo>
                  <a:lnTo>
                    <a:pt x="0" y="675"/>
                  </a:lnTo>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5" name="Freeform 18"/>
            <p:cNvSpPr>
              <a:spLocks/>
            </p:cNvSpPr>
            <p:nvPr/>
          </p:nvSpPr>
          <p:spPr bwMode="auto">
            <a:xfrm>
              <a:off x="7740813" y="5098349"/>
              <a:ext cx="1558484" cy="20243"/>
            </a:xfrm>
            <a:custGeom>
              <a:avLst/>
              <a:gdLst>
                <a:gd name="T0" fmla="*/ 0 w 1857"/>
                <a:gd name="T1" fmla="*/ 0 h 6"/>
                <a:gd name="T2" fmla="*/ 2147483647 w 1857"/>
                <a:gd name="T3" fmla="*/ 2147483647 h 6"/>
                <a:gd name="T4" fmla="*/ 0 60000 65536"/>
                <a:gd name="T5" fmla="*/ 0 60000 65536"/>
              </a:gdLst>
              <a:ahLst/>
              <a:cxnLst>
                <a:cxn ang="T4">
                  <a:pos x="T0" y="T1"/>
                </a:cxn>
                <a:cxn ang="T5">
                  <a:pos x="T2" y="T3"/>
                </a:cxn>
              </a:cxnLst>
              <a:rect l="0" t="0" r="r" b="b"/>
              <a:pathLst>
                <a:path w="1857" h="6">
                  <a:moveTo>
                    <a:pt x="0" y="0"/>
                  </a:moveTo>
                  <a:lnTo>
                    <a:pt x="1857" y="6"/>
                  </a:lnTo>
                </a:path>
              </a:pathLst>
            </a:custGeom>
            <a:noFill/>
            <a:ln w="50800" cap="flat" cmpd="sng">
              <a:solidFill>
                <a:srgbClr val="00CCFF"/>
              </a:solidFill>
              <a:prstDash val="solid"/>
              <a:round/>
              <a:headEnd type="arrow"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6" name="Freeform 19"/>
            <p:cNvSpPr>
              <a:spLocks/>
            </p:cNvSpPr>
            <p:nvPr/>
          </p:nvSpPr>
          <p:spPr bwMode="auto">
            <a:xfrm>
              <a:off x="4672370" y="5100458"/>
              <a:ext cx="2032489" cy="20243"/>
            </a:xfrm>
            <a:custGeom>
              <a:avLst/>
              <a:gdLst>
                <a:gd name="T0" fmla="*/ 0 w 2423"/>
                <a:gd name="T1" fmla="*/ 2147483647 h 2"/>
                <a:gd name="T2" fmla="*/ 2147483647 w 2423"/>
                <a:gd name="T3" fmla="*/ 0 h 2"/>
                <a:gd name="T4" fmla="*/ 0 60000 65536"/>
                <a:gd name="T5" fmla="*/ 0 60000 65536"/>
              </a:gdLst>
              <a:ahLst/>
              <a:cxnLst>
                <a:cxn ang="T4">
                  <a:pos x="T0" y="T1"/>
                </a:cxn>
                <a:cxn ang="T5">
                  <a:pos x="T2" y="T3"/>
                </a:cxn>
              </a:cxnLst>
              <a:rect l="0" t="0" r="r" b="b"/>
              <a:pathLst>
                <a:path w="2423" h="2">
                  <a:moveTo>
                    <a:pt x="0" y="2"/>
                  </a:moveTo>
                  <a:lnTo>
                    <a:pt x="2423" y="0"/>
                  </a:lnTo>
                </a:path>
              </a:pathLst>
            </a:custGeom>
            <a:noFill/>
            <a:ln w="50800">
              <a:solidFill>
                <a:srgbClr val="00CCFF"/>
              </a:solidFill>
              <a:round/>
              <a:headEnd type="arrow"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spTree>
    <p:extLst>
      <p:ext uri="{BB962C8B-B14F-4D97-AF65-F5344CB8AC3E}">
        <p14:creationId xmlns:p14="http://schemas.microsoft.com/office/powerpoint/2010/main" val="254844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Voorbeeld: obstakels</a:t>
            </a:r>
            <a:endParaRPr lang="en-GB" dirty="0"/>
          </a:p>
        </p:txBody>
      </p:sp>
      <p:sp>
        <p:nvSpPr>
          <p:cNvPr id="6" name="Tijdelijke aanduiding voor inhoud 5"/>
          <p:cNvSpPr>
            <a:spLocks noGrp="1"/>
          </p:cNvSpPr>
          <p:nvPr>
            <p:ph idx="1"/>
          </p:nvPr>
        </p:nvSpPr>
        <p:spPr>
          <a:xfrm>
            <a:off x="457200" y="915988"/>
            <a:ext cx="4258816" cy="3678237"/>
          </a:xfrm>
        </p:spPr>
        <p:txBody>
          <a:bodyPr/>
          <a:lstStyle/>
          <a:p>
            <a:r>
              <a:rPr lang="nl-NL" dirty="0"/>
              <a:t>Archeologie</a:t>
            </a:r>
          </a:p>
          <a:p>
            <a:r>
              <a:rPr lang="nl-NL" dirty="0"/>
              <a:t>Explosieven</a:t>
            </a:r>
          </a:p>
          <a:p>
            <a:r>
              <a:rPr lang="nl-NL" dirty="0"/>
              <a:t>Oude funderingen, kademuren, ..</a:t>
            </a:r>
          </a:p>
          <a:p>
            <a:r>
              <a:rPr lang="nl-NL" dirty="0"/>
              <a:t>Bodemverontreiniging</a:t>
            </a:r>
          </a:p>
        </p:txBody>
      </p:sp>
      <p:pic>
        <p:nvPicPr>
          <p:cNvPr id="717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932040" y="1491630"/>
            <a:ext cx="3548518" cy="3432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981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r>
              <a:rPr lang="nl-NL" dirty="0" smtClean="0"/>
              <a:t>Boekje: Heeft u overal aan gedacht?</a:t>
            </a:r>
          </a:p>
        </p:txBody>
      </p:sp>
      <p:sp>
        <p:nvSpPr>
          <p:cNvPr id="21507" name="Tekstvak 8"/>
          <p:cNvSpPr txBox="1">
            <a:spLocks noChangeArrowheads="1"/>
          </p:cNvSpPr>
          <p:nvPr/>
        </p:nvSpPr>
        <p:spPr bwMode="auto">
          <a:xfrm>
            <a:off x="1066800" y="1200150"/>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37931725" indent="-37474525">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marL="457200" fontAlgn="base">
              <a:spcBef>
                <a:spcPct val="0"/>
              </a:spcBef>
              <a:spcAft>
                <a:spcPct val="0"/>
              </a:spcAft>
              <a:defRPr>
                <a:solidFill>
                  <a:schemeClr val="tx1"/>
                </a:solidFill>
                <a:latin typeface="Calibri" pitchFamily="34" charset="0"/>
                <a:ea typeface="ＭＳ Ｐゴシック" pitchFamily="34" charset="-128"/>
              </a:defRPr>
            </a:lvl6pPr>
            <a:lvl7pPr marL="914400" fontAlgn="base">
              <a:spcBef>
                <a:spcPct val="0"/>
              </a:spcBef>
              <a:spcAft>
                <a:spcPct val="0"/>
              </a:spcAft>
              <a:defRPr>
                <a:solidFill>
                  <a:schemeClr val="tx1"/>
                </a:solidFill>
                <a:latin typeface="Calibri" pitchFamily="34" charset="0"/>
                <a:ea typeface="ＭＳ Ｐゴシック" pitchFamily="34" charset="-128"/>
              </a:defRPr>
            </a:lvl7pPr>
            <a:lvl8pPr marL="1371600" fontAlgn="base">
              <a:spcBef>
                <a:spcPct val="0"/>
              </a:spcBef>
              <a:spcAft>
                <a:spcPct val="0"/>
              </a:spcAft>
              <a:defRPr>
                <a:solidFill>
                  <a:schemeClr val="tx1"/>
                </a:solidFill>
                <a:latin typeface="Calibri" pitchFamily="34" charset="0"/>
                <a:ea typeface="ＭＳ Ｐゴシック" pitchFamily="34" charset="-128"/>
              </a:defRPr>
            </a:lvl8pPr>
            <a:lvl9pPr marL="1828800" fontAlgn="base">
              <a:spcBef>
                <a:spcPct val="0"/>
              </a:spcBef>
              <a:spcAft>
                <a:spcPct val="0"/>
              </a:spcAft>
              <a:defRPr>
                <a:solidFill>
                  <a:schemeClr val="tx1"/>
                </a:solidFill>
                <a:latin typeface="Calibri" pitchFamily="34" charset="0"/>
                <a:ea typeface="ＭＳ Ｐゴシック" pitchFamily="34" charset="-128"/>
              </a:defRPr>
            </a:lvl9pPr>
          </a:lstStyle>
          <a:p>
            <a:endParaRPr lang="en-US"/>
          </a:p>
        </p:txBody>
      </p:sp>
      <p:sp>
        <p:nvSpPr>
          <p:cNvPr id="2" name="Tijdelijke aanduiding voor inhoud 1"/>
          <p:cNvSpPr>
            <a:spLocks noGrp="1"/>
          </p:cNvSpPr>
          <p:nvPr>
            <p:ph idx="1"/>
          </p:nvPr>
        </p:nvSpPr>
        <p:spPr/>
        <p:txBody>
          <a:bodyPr/>
          <a:lstStyle/>
          <a:p>
            <a:pPr marL="0" indent="0">
              <a:buNone/>
            </a:pPr>
            <a:r>
              <a:rPr lang="nl-NL" dirty="0" smtClean="0"/>
              <a:t>Goede voorbeelden uit de praktijk</a:t>
            </a:r>
            <a:endParaRPr lang="nl-NL" dirty="0"/>
          </a:p>
        </p:txBody>
      </p:sp>
      <p:pic>
        <p:nvPicPr>
          <p:cNvPr id="2050" name="Picture 2" descr="C:\Users\Marije\Google Drive\Geo-Impuls\Ondergrond naar de voorgrond\Screenshots spreads\Ondergrondrisicos-Voorbeeldproject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84300" y="1564556"/>
            <a:ext cx="6327800" cy="3203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5025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r>
              <a:rPr lang="nl-NL" dirty="0" smtClean="0"/>
              <a:t>Boekje: Heeft u overal aan gedacht?</a:t>
            </a:r>
          </a:p>
        </p:txBody>
      </p:sp>
      <p:sp>
        <p:nvSpPr>
          <p:cNvPr id="21507" name="Tekstvak 8"/>
          <p:cNvSpPr txBox="1">
            <a:spLocks noChangeArrowheads="1"/>
          </p:cNvSpPr>
          <p:nvPr/>
        </p:nvSpPr>
        <p:spPr bwMode="auto">
          <a:xfrm>
            <a:off x="1066800" y="1200150"/>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37931725" indent="-37474525">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marL="457200" fontAlgn="base">
              <a:spcBef>
                <a:spcPct val="0"/>
              </a:spcBef>
              <a:spcAft>
                <a:spcPct val="0"/>
              </a:spcAft>
              <a:defRPr>
                <a:solidFill>
                  <a:schemeClr val="tx1"/>
                </a:solidFill>
                <a:latin typeface="Calibri" pitchFamily="34" charset="0"/>
                <a:ea typeface="ＭＳ Ｐゴシック" pitchFamily="34" charset="-128"/>
              </a:defRPr>
            </a:lvl6pPr>
            <a:lvl7pPr marL="914400" fontAlgn="base">
              <a:spcBef>
                <a:spcPct val="0"/>
              </a:spcBef>
              <a:spcAft>
                <a:spcPct val="0"/>
              </a:spcAft>
              <a:defRPr>
                <a:solidFill>
                  <a:schemeClr val="tx1"/>
                </a:solidFill>
                <a:latin typeface="Calibri" pitchFamily="34" charset="0"/>
                <a:ea typeface="ＭＳ Ｐゴシック" pitchFamily="34" charset="-128"/>
              </a:defRPr>
            </a:lvl7pPr>
            <a:lvl8pPr marL="1371600" fontAlgn="base">
              <a:spcBef>
                <a:spcPct val="0"/>
              </a:spcBef>
              <a:spcAft>
                <a:spcPct val="0"/>
              </a:spcAft>
              <a:defRPr>
                <a:solidFill>
                  <a:schemeClr val="tx1"/>
                </a:solidFill>
                <a:latin typeface="Calibri" pitchFamily="34" charset="0"/>
                <a:ea typeface="ＭＳ Ｐゴシック" pitchFamily="34" charset="-128"/>
              </a:defRPr>
            </a:lvl8pPr>
            <a:lvl9pPr marL="1828800" fontAlgn="base">
              <a:spcBef>
                <a:spcPct val="0"/>
              </a:spcBef>
              <a:spcAft>
                <a:spcPct val="0"/>
              </a:spcAft>
              <a:defRPr>
                <a:solidFill>
                  <a:schemeClr val="tx1"/>
                </a:solidFill>
                <a:latin typeface="Calibri" pitchFamily="34" charset="0"/>
                <a:ea typeface="ＭＳ Ｐゴシック" pitchFamily="34" charset="-128"/>
              </a:defRPr>
            </a:lvl9pPr>
          </a:lstStyle>
          <a:p>
            <a:endParaRPr lang="en-US"/>
          </a:p>
        </p:txBody>
      </p:sp>
      <p:sp>
        <p:nvSpPr>
          <p:cNvPr id="2" name="Tijdelijke aanduiding voor inhoud 1"/>
          <p:cNvSpPr>
            <a:spLocks noGrp="1"/>
          </p:cNvSpPr>
          <p:nvPr>
            <p:ph idx="1"/>
          </p:nvPr>
        </p:nvSpPr>
        <p:spPr/>
        <p:txBody>
          <a:bodyPr/>
          <a:lstStyle/>
          <a:p>
            <a:pPr marL="0" indent="0">
              <a:buNone/>
            </a:pPr>
            <a:r>
              <a:rPr lang="nl-NL" dirty="0" smtClean="0"/>
              <a:t>Goede voorbeelden uit de praktijk</a:t>
            </a:r>
            <a:endParaRPr lang="nl-NL" dirty="0"/>
          </a:p>
        </p:txBody>
      </p:sp>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484300" y="1564556"/>
            <a:ext cx="6327800" cy="3203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5075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 Hoe kan </a:t>
            </a:r>
            <a:r>
              <a:rPr lang="nl-NL" dirty="0" err="1" smtClean="0"/>
              <a:t>Geo</a:t>
            </a:r>
            <a:r>
              <a:rPr lang="nl-NL" dirty="0" smtClean="0"/>
              <a:t>-Impuls verder bijdragen?</a:t>
            </a:r>
            <a:endParaRPr lang="en-GB" dirty="0"/>
          </a:p>
        </p:txBody>
      </p:sp>
      <p:sp>
        <p:nvSpPr>
          <p:cNvPr id="3" name="Tijdelijke aanduiding voor inhoud 2"/>
          <p:cNvSpPr>
            <a:spLocks noGrp="1"/>
          </p:cNvSpPr>
          <p:nvPr>
            <p:ph idx="1"/>
          </p:nvPr>
        </p:nvSpPr>
        <p:spPr/>
        <p:txBody>
          <a:bodyPr/>
          <a:lstStyle/>
          <a:p>
            <a:pPr marL="0" indent="0">
              <a:buNone/>
            </a:pPr>
            <a:r>
              <a:rPr lang="nl-NL" dirty="0" smtClean="0"/>
              <a:t>Werkgroepen hebben binnen drie thema’s kennis en hulpmiddelen ontwikkeld:</a:t>
            </a:r>
          </a:p>
          <a:p>
            <a:r>
              <a:rPr lang="nl-NL" sz="2000" dirty="0" smtClean="0"/>
              <a:t>Mens en omgeving</a:t>
            </a:r>
            <a:endParaRPr lang="nl-NL" sz="2000" dirty="0"/>
          </a:p>
          <a:p>
            <a:r>
              <a:rPr lang="nl-NL" sz="2000" dirty="0"/>
              <a:t>Contracten</a:t>
            </a:r>
          </a:p>
          <a:p>
            <a:r>
              <a:rPr lang="nl-NL" sz="2000" dirty="0"/>
              <a:t>Techniek</a:t>
            </a:r>
          </a:p>
        </p:txBody>
      </p:sp>
    </p:spTree>
    <p:extLst>
      <p:ext uri="{BB962C8B-B14F-4D97-AF65-F5344CB8AC3E}">
        <p14:creationId xmlns:p14="http://schemas.microsoft.com/office/powerpoint/2010/main" val="2226348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 Hoe kan Geo-Impuls verder bijdragen?</a:t>
            </a:r>
            <a:endParaRPr lang="en-GB" dirty="0"/>
          </a:p>
        </p:txBody>
      </p:sp>
      <p:sp>
        <p:nvSpPr>
          <p:cNvPr id="5" name="Tijdelijke aanduiding voor inhoud 4"/>
          <p:cNvSpPr>
            <a:spLocks noGrp="1"/>
          </p:cNvSpPr>
          <p:nvPr>
            <p:ph idx="1"/>
          </p:nvPr>
        </p:nvSpPr>
        <p:spPr>
          <a:xfrm>
            <a:off x="1403648" y="915988"/>
            <a:ext cx="7283152" cy="3678237"/>
          </a:xfrm>
        </p:spPr>
        <p:txBody>
          <a:bodyPr/>
          <a:lstStyle/>
          <a:p>
            <a:pPr marL="0" indent="0">
              <a:buNone/>
            </a:pPr>
            <a:r>
              <a:rPr lang="nl-NL" dirty="0" smtClean="0"/>
              <a:t>Mens en omgeving:</a:t>
            </a:r>
            <a:endParaRPr lang="nl-NL" dirty="0"/>
          </a:p>
          <a:p>
            <a:r>
              <a:rPr lang="nl-NL" sz="2000" dirty="0"/>
              <a:t>Openheid over risico’s</a:t>
            </a:r>
          </a:p>
          <a:p>
            <a:r>
              <a:rPr lang="nl-NL" sz="2000" dirty="0"/>
              <a:t>Vertrouwen opbouwen </a:t>
            </a:r>
          </a:p>
          <a:p>
            <a:r>
              <a:rPr lang="nl-NL" sz="2000" dirty="0" smtClean="0"/>
              <a:t>Juiste communicatiestrategie (zie Leidraad Geocommunicatie)</a:t>
            </a:r>
            <a:endParaRPr lang="nl-NL" sz="2000" dirty="0"/>
          </a:p>
        </p:txBody>
      </p:sp>
      <p:pic>
        <p:nvPicPr>
          <p:cNvPr id="6" name="Picture 2" descr="C:\Users\Marije\Google Drive\Geo-Impuls\website\nu-online\BACKUP\images\stories\menu-men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544" y="987574"/>
            <a:ext cx="857250" cy="85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21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 Hoe kan Geo-Impuls verder bijdragen?</a:t>
            </a:r>
            <a:endParaRPr lang="en-GB" dirty="0"/>
          </a:p>
        </p:txBody>
      </p:sp>
      <p:sp>
        <p:nvSpPr>
          <p:cNvPr id="5" name="Tijdelijke aanduiding voor inhoud 4"/>
          <p:cNvSpPr>
            <a:spLocks noGrp="1"/>
          </p:cNvSpPr>
          <p:nvPr>
            <p:ph idx="1"/>
          </p:nvPr>
        </p:nvSpPr>
        <p:spPr>
          <a:xfrm>
            <a:off x="1403648" y="915988"/>
            <a:ext cx="7283152" cy="3678237"/>
          </a:xfrm>
        </p:spPr>
        <p:txBody>
          <a:bodyPr/>
          <a:lstStyle/>
          <a:p>
            <a:pPr marL="0" indent="0">
              <a:buNone/>
            </a:pPr>
            <a:r>
              <a:rPr lang="nl-NL" dirty="0" smtClean="0"/>
              <a:t>Contracten:</a:t>
            </a:r>
            <a:endParaRPr lang="nl-NL" dirty="0"/>
          </a:p>
          <a:p>
            <a:r>
              <a:rPr lang="nl-NL" sz="2000" dirty="0"/>
              <a:t>Wie kan welk risico beheersen?</a:t>
            </a:r>
          </a:p>
          <a:p>
            <a:r>
              <a:rPr lang="nl-NL" sz="2000" dirty="0"/>
              <a:t>Kan dit contractueel vastgelegd?</a:t>
            </a:r>
          </a:p>
          <a:p>
            <a:r>
              <a:rPr lang="nl-NL" sz="2000" dirty="0"/>
              <a:t>Welke informatie deel je, welk onderzoek doe je als opdrachtgever</a:t>
            </a:r>
          </a:p>
          <a:p>
            <a:r>
              <a:rPr lang="nl-NL" sz="2000" dirty="0"/>
              <a:t>Hoe krijg je beste aannemer op je werk? (EMVI)</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467544" y="987574"/>
            <a:ext cx="857250" cy="85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084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 Hoe kan Geo-Impuls verder bijdragen?</a:t>
            </a:r>
            <a:endParaRPr lang="en-GB" dirty="0"/>
          </a:p>
        </p:txBody>
      </p:sp>
      <p:sp>
        <p:nvSpPr>
          <p:cNvPr id="5" name="Tijdelijke aanduiding voor inhoud 4"/>
          <p:cNvSpPr>
            <a:spLocks noGrp="1"/>
          </p:cNvSpPr>
          <p:nvPr>
            <p:ph idx="1"/>
          </p:nvPr>
        </p:nvSpPr>
        <p:spPr>
          <a:xfrm>
            <a:off x="1403648" y="915988"/>
            <a:ext cx="7283152" cy="3678237"/>
          </a:xfrm>
        </p:spPr>
        <p:txBody>
          <a:bodyPr/>
          <a:lstStyle/>
          <a:p>
            <a:pPr marL="0" indent="0">
              <a:buNone/>
            </a:pPr>
            <a:r>
              <a:rPr lang="nl-NL" dirty="0" smtClean="0"/>
              <a:t>Techniek:</a:t>
            </a:r>
            <a:endParaRPr lang="nl-NL" dirty="0"/>
          </a:p>
          <a:p>
            <a:r>
              <a:rPr lang="nl-NL" sz="2000" dirty="0"/>
              <a:t>Handboek </a:t>
            </a:r>
            <a:r>
              <a:rPr lang="nl-NL" sz="2000" dirty="0" smtClean="0"/>
              <a:t>Diepwanden</a:t>
            </a:r>
            <a:endParaRPr lang="nl-NL" sz="2000" dirty="0"/>
          </a:p>
          <a:p>
            <a:r>
              <a:rPr lang="nl-NL" sz="2000" dirty="0" err="1"/>
              <a:t>Observational</a:t>
            </a:r>
            <a:r>
              <a:rPr lang="nl-NL" sz="2000" dirty="0"/>
              <a:t> </a:t>
            </a:r>
            <a:r>
              <a:rPr lang="nl-NL" sz="2000" dirty="0" err="1"/>
              <a:t>method</a:t>
            </a:r>
            <a:endParaRPr lang="nl-NL" sz="2000" dirty="0"/>
          </a:p>
          <a:p>
            <a:r>
              <a:rPr lang="nl-NL" sz="2000" dirty="0"/>
              <a:t>Betrouwbaar </a:t>
            </a:r>
            <a:r>
              <a:rPr lang="nl-NL" sz="2000" dirty="0" smtClean="0"/>
              <a:t>ondergrondmodel</a:t>
            </a:r>
            <a:endParaRPr lang="nl-NL" sz="20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467544" y="987574"/>
            <a:ext cx="857250" cy="85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820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91880" y="1563638"/>
            <a:ext cx="4968552" cy="1008112"/>
          </a:xfrm>
        </p:spPr>
        <p:txBody>
          <a:bodyPr>
            <a:normAutofit fontScale="90000"/>
          </a:bodyPr>
          <a:lstStyle/>
          <a:p>
            <a:pPr>
              <a:lnSpc>
                <a:spcPct val="150000"/>
              </a:lnSpc>
              <a:spcBef>
                <a:spcPts val="0"/>
              </a:spcBef>
            </a:pPr>
            <a:r>
              <a:rPr lang="en-US" sz="4400" dirty="0" smtClean="0"/>
              <a:t>www.geoimpuls.org</a:t>
            </a:r>
            <a:br>
              <a:rPr lang="en-US" sz="4400" dirty="0" smtClean="0"/>
            </a:br>
            <a:r>
              <a:rPr lang="en-US" sz="2700" dirty="0" smtClean="0"/>
              <a:t>www.geonet.nl/geoimpuls</a:t>
            </a:r>
            <a:endParaRPr lang="nl-NL" dirty="0"/>
          </a:p>
        </p:txBody>
      </p:sp>
    </p:spTree>
    <p:extLst>
      <p:ext uri="{BB962C8B-B14F-4D97-AF65-F5344CB8AC3E}">
        <p14:creationId xmlns:p14="http://schemas.microsoft.com/office/powerpoint/2010/main" val="15612225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Geo</a:t>
            </a:r>
            <a:r>
              <a:rPr lang="nl-NL" dirty="0" smtClean="0"/>
              <a:t>-Impuls – landelijk programma</a:t>
            </a:r>
            <a:endParaRPr lang="en-GB" dirty="0"/>
          </a:p>
        </p:txBody>
      </p:sp>
      <p:sp>
        <p:nvSpPr>
          <p:cNvPr id="3" name="Content Placeholder 2"/>
          <p:cNvSpPr>
            <a:spLocks noGrp="1"/>
          </p:cNvSpPr>
          <p:nvPr>
            <p:ph idx="1"/>
          </p:nvPr>
        </p:nvSpPr>
        <p:spPr>
          <a:xfrm>
            <a:off x="457200" y="915988"/>
            <a:ext cx="6779096" cy="3678237"/>
          </a:xfrm>
        </p:spPr>
        <p:txBody>
          <a:bodyPr/>
          <a:lstStyle/>
          <a:p>
            <a:pPr lvl="0"/>
            <a:r>
              <a:rPr lang="nl-NL" sz="2000" dirty="0" smtClean="0"/>
              <a:t>Bouwsector gezamenlijke doelstelling: </a:t>
            </a:r>
          </a:p>
          <a:p>
            <a:pPr marL="0" lvl="0" indent="0">
              <a:spcBef>
                <a:spcPts val="600"/>
              </a:spcBef>
              <a:buNone/>
            </a:pPr>
            <a:r>
              <a:rPr lang="nl-NL" sz="2000" b="1" dirty="0">
                <a:solidFill>
                  <a:srgbClr val="C33269"/>
                </a:solidFill>
              </a:rPr>
              <a:t>	</a:t>
            </a:r>
            <a:r>
              <a:rPr lang="nl-NL" sz="2000" b="1" dirty="0" smtClean="0">
                <a:solidFill>
                  <a:srgbClr val="C33269"/>
                </a:solidFill>
              </a:rPr>
              <a:t>	Geotechnisch falen bij bouwprojecten terugdringen</a:t>
            </a:r>
          </a:p>
          <a:p>
            <a:pPr lvl="0"/>
            <a:r>
              <a:rPr lang="nl-NL" sz="2000" dirty="0" smtClean="0"/>
              <a:t>Antwoord: </a:t>
            </a:r>
            <a:r>
              <a:rPr lang="nl-NL" sz="2000" dirty="0" err="1" smtClean="0"/>
              <a:t>georisicomanagement</a:t>
            </a:r>
            <a:r>
              <a:rPr lang="nl-NL" sz="2000" dirty="0" smtClean="0"/>
              <a:t> toepassen</a:t>
            </a:r>
          </a:p>
          <a:p>
            <a:pPr lvl="0"/>
            <a:r>
              <a:rPr lang="nl-NL" sz="2000" dirty="0" smtClean="0"/>
              <a:t>Zie </a:t>
            </a:r>
            <a:r>
              <a:rPr lang="nl-NL" sz="2000" b="1" dirty="0" smtClean="0">
                <a:solidFill>
                  <a:srgbClr val="C33269"/>
                </a:solidFill>
              </a:rPr>
              <a:t>www.geoimpuls.org</a:t>
            </a:r>
            <a:r>
              <a:rPr lang="nl-NL" sz="2000" dirty="0" smtClean="0"/>
              <a:t> voor meer informatie, resultaten, best </a:t>
            </a:r>
            <a:r>
              <a:rPr lang="nl-NL" sz="2000" dirty="0" err="1" smtClean="0"/>
              <a:t>practices</a:t>
            </a:r>
            <a:r>
              <a:rPr lang="nl-NL" sz="2000" dirty="0" smtClean="0"/>
              <a:t> en relevante externe bronnen</a:t>
            </a:r>
            <a:br>
              <a:rPr lang="nl-NL" sz="2000" dirty="0" smtClean="0"/>
            </a:br>
            <a:r>
              <a:rPr lang="nl-NL" sz="2000" dirty="0" smtClean="0"/>
              <a:t/>
            </a:r>
            <a:br>
              <a:rPr lang="nl-NL" sz="2000" dirty="0" smtClean="0"/>
            </a:br>
            <a:endParaRPr lang="nl-NL" sz="2000" dirty="0" smtClean="0"/>
          </a:p>
          <a:p>
            <a:endParaRPr lang="en-GB" sz="2000" dirty="0"/>
          </a:p>
        </p:txBody>
      </p:sp>
    </p:spTree>
    <p:extLst>
      <p:ext uri="{BB962C8B-B14F-4D97-AF65-F5344CB8AC3E}">
        <p14:creationId xmlns:p14="http://schemas.microsoft.com/office/powerpoint/2010/main" val="2279412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91880" y="1563638"/>
            <a:ext cx="4968552" cy="1008112"/>
          </a:xfrm>
        </p:spPr>
        <p:txBody>
          <a:bodyPr>
            <a:normAutofit fontScale="90000"/>
          </a:bodyPr>
          <a:lstStyle/>
          <a:p>
            <a:pPr>
              <a:lnSpc>
                <a:spcPct val="150000"/>
              </a:lnSpc>
              <a:spcBef>
                <a:spcPts val="0"/>
              </a:spcBef>
            </a:pPr>
            <a:r>
              <a:rPr lang="en-US" sz="4400" dirty="0" smtClean="0"/>
              <a:t>www.geoimpuls.org</a:t>
            </a:r>
            <a:br>
              <a:rPr lang="en-US" sz="4400" dirty="0" smtClean="0"/>
            </a:br>
            <a:r>
              <a:rPr lang="en-US" sz="2700" dirty="0" smtClean="0"/>
              <a:t>www.geonet.nl/geoimpuls</a:t>
            </a:r>
            <a:endParaRPr lang="nl-NL" dirty="0"/>
          </a:p>
        </p:txBody>
      </p:sp>
      <p:pic>
        <p:nvPicPr>
          <p:cNvPr id="5122" name="Picture 2" descr="C:\Users\Marije\Google Drive\COB\=ONDERBOUWING=\=sept2014=\kortlezendoen\geoimpuls.org.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03848" y="270644"/>
            <a:ext cx="5661783" cy="4536504"/>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323528" y="4414341"/>
            <a:ext cx="3672408" cy="461665"/>
          </a:xfrm>
          <a:prstGeom prst="rect">
            <a:avLst/>
          </a:prstGeom>
        </p:spPr>
        <p:txBody>
          <a:bodyPr wrap="square">
            <a:spAutoFit/>
          </a:bodyPr>
          <a:lstStyle/>
          <a:p>
            <a:r>
              <a:rPr lang="en-US" sz="2400" b="1" dirty="0" smtClean="0">
                <a:solidFill>
                  <a:schemeClr val="bg1"/>
                </a:solidFill>
                <a:latin typeface="Calibri"/>
                <a:cs typeface="+mj-cs"/>
              </a:rPr>
              <a:t>www.geoimpuls.org</a:t>
            </a:r>
            <a:endParaRPr lang="nl-NL" sz="1050" b="1" dirty="0">
              <a:solidFill>
                <a:schemeClr val="bg1"/>
              </a:solidFill>
            </a:endParaRPr>
          </a:p>
        </p:txBody>
      </p:sp>
    </p:spTree>
    <p:extLst>
      <p:ext uri="{BB962C8B-B14F-4D97-AF65-F5344CB8AC3E}">
        <p14:creationId xmlns:p14="http://schemas.microsoft.com/office/powerpoint/2010/main" val="1867480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Project Ondergrond naar de voorgrond</a:t>
            </a:r>
            <a:endParaRPr lang="en-GB" dirty="0"/>
          </a:p>
        </p:txBody>
      </p:sp>
      <p:sp>
        <p:nvSpPr>
          <p:cNvPr id="3" name="Content Placeholder 2"/>
          <p:cNvSpPr>
            <a:spLocks noGrp="1"/>
          </p:cNvSpPr>
          <p:nvPr>
            <p:ph idx="1"/>
          </p:nvPr>
        </p:nvSpPr>
        <p:spPr/>
        <p:txBody>
          <a:bodyPr/>
          <a:lstStyle/>
          <a:p>
            <a:pPr marL="0" lvl="0" indent="0">
              <a:buNone/>
            </a:pPr>
            <a:r>
              <a:rPr lang="nl-NL" dirty="0" smtClean="0"/>
              <a:t>Meer aandacht voor ondergrondrisico’s:</a:t>
            </a:r>
          </a:p>
          <a:p>
            <a:pPr>
              <a:spcBef>
                <a:spcPts val="1200"/>
              </a:spcBef>
            </a:pPr>
            <a:r>
              <a:rPr lang="nl-NL" dirty="0" smtClean="0"/>
              <a:t>Vroegtijdig</a:t>
            </a:r>
          </a:p>
          <a:p>
            <a:pPr>
              <a:spcBef>
                <a:spcPts val="1200"/>
              </a:spcBef>
            </a:pPr>
            <a:r>
              <a:rPr lang="nl-NL" dirty="0" smtClean="0"/>
              <a:t>Continu</a:t>
            </a:r>
          </a:p>
          <a:p>
            <a:pPr>
              <a:spcBef>
                <a:spcPts val="1200"/>
              </a:spcBef>
            </a:pPr>
            <a:r>
              <a:rPr lang="nl-NL" dirty="0" smtClean="0"/>
              <a:t>Door juiste personen</a:t>
            </a:r>
            <a:r>
              <a:rPr lang="nl-NL" dirty="0"/>
              <a:t> </a:t>
            </a:r>
            <a:r>
              <a:rPr lang="nl-NL" dirty="0" smtClean="0"/>
              <a:t>(wie neemt initiatief?)</a:t>
            </a:r>
          </a:p>
        </p:txBody>
      </p:sp>
    </p:spTree>
    <p:extLst>
      <p:ext uri="{BB962C8B-B14F-4D97-AF65-F5344CB8AC3E}">
        <p14:creationId xmlns:p14="http://schemas.microsoft.com/office/powerpoint/2010/main" val="674407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Voor u: opdrachtgever, architect, projectontwikkelaar</a:t>
            </a:r>
            <a:endParaRPr lang="en-GB" dirty="0"/>
          </a:p>
        </p:txBody>
      </p:sp>
      <p:sp>
        <p:nvSpPr>
          <p:cNvPr id="3" name="Content Placeholder 2"/>
          <p:cNvSpPr>
            <a:spLocks noGrp="1"/>
          </p:cNvSpPr>
          <p:nvPr>
            <p:ph idx="1"/>
          </p:nvPr>
        </p:nvSpPr>
        <p:spPr/>
        <p:txBody>
          <a:bodyPr/>
          <a:lstStyle/>
          <a:p>
            <a:pPr lvl="0"/>
            <a:r>
              <a:rPr lang="nl-NL" dirty="0" smtClean="0"/>
              <a:t>U wilt iets bouwen, verbouwen, vernieuwen</a:t>
            </a:r>
          </a:p>
          <a:p>
            <a:pPr lvl="0"/>
            <a:r>
              <a:rPr lang="nl-NL" dirty="0" smtClean="0"/>
              <a:t>Met kwaliteit, op tijd en binnen budget</a:t>
            </a:r>
          </a:p>
          <a:p>
            <a:pPr lvl="0"/>
            <a:r>
              <a:rPr lang="nl-NL" dirty="0" smtClean="0"/>
              <a:t>Heeft ondergrond invloed op kwaliteit, tijd, budget?</a:t>
            </a:r>
          </a:p>
          <a:p>
            <a:pPr lvl="0"/>
            <a:r>
              <a:rPr lang="nl-NL" dirty="0" smtClean="0"/>
              <a:t>Wanneer de specialist invliegen? </a:t>
            </a:r>
            <a:br>
              <a:rPr lang="nl-NL" dirty="0" smtClean="0"/>
            </a:br>
            <a:r>
              <a:rPr lang="nl-NL" dirty="0" smtClean="0"/>
              <a:t/>
            </a:r>
            <a:br>
              <a:rPr lang="nl-NL" dirty="0" smtClean="0"/>
            </a:br>
            <a:endParaRPr lang="nl-NL" dirty="0" smtClean="0"/>
          </a:p>
          <a:p>
            <a:endParaRPr lang="en-GB" dirty="0"/>
          </a:p>
        </p:txBody>
      </p:sp>
    </p:spTree>
    <p:extLst>
      <p:ext uri="{BB962C8B-B14F-4D97-AF65-F5344CB8AC3E}">
        <p14:creationId xmlns:p14="http://schemas.microsoft.com/office/powerpoint/2010/main" val="1622461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r>
              <a:rPr lang="nl-NL" dirty="0" smtClean="0"/>
              <a:t>Wie bouwt, neemt risico’s</a:t>
            </a:r>
          </a:p>
        </p:txBody>
      </p:sp>
      <p:sp>
        <p:nvSpPr>
          <p:cNvPr id="5" name="Tijdelijke aanduiding voor inhoud 4"/>
          <p:cNvSpPr>
            <a:spLocks noGrp="1"/>
          </p:cNvSpPr>
          <p:nvPr>
            <p:ph idx="1"/>
          </p:nvPr>
        </p:nvSpPr>
        <p:spPr>
          <a:xfrm>
            <a:off x="457200" y="915988"/>
            <a:ext cx="7772400" cy="3678237"/>
          </a:xfrm>
        </p:spPr>
        <p:txBody>
          <a:bodyPr/>
          <a:lstStyle/>
          <a:p>
            <a:r>
              <a:rPr lang="nl-NL" sz="2000" dirty="0"/>
              <a:t>U wilt iets bouwen: een ondergrondse constructie, een rioolvervanging, een verzakte weg </a:t>
            </a:r>
            <a:r>
              <a:rPr lang="nl-NL" sz="2000" dirty="0" smtClean="0"/>
              <a:t>opknappen</a:t>
            </a:r>
            <a:endParaRPr lang="nl-NL" sz="2000" dirty="0"/>
          </a:p>
          <a:p>
            <a:r>
              <a:rPr lang="nl-NL" sz="2000" dirty="0"/>
              <a:t>U past daar natuurlijk risicomanagement toe (met RISMAN</a:t>
            </a:r>
            <a:r>
              <a:rPr lang="nl-NL" sz="2000" dirty="0" smtClean="0"/>
              <a:t>)</a:t>
            </a:r>
            <a:endParaRPr lang="nl-NL" sz="2000" dirty="0"/>
          </a:p>
          <a:p>
            <a:r>
              <a:rPr lang="nl-NL" sz="2000" dirty="0"/>
              <a:t>Toprisico’s worden benoemd: omgeving, bereikbaarheid, beschikbaarheid </a:t>
            </a:r>
            <a:r>
              <a:rPr lang="nl-NL" sz="2000" dirty="0" smtClean="0"/>
              <a:t>etc.</a:t>
            </a:r>
            <a:endParaRPr lang="nl-NL" sz="2000" dirty="0"/>
          </a:p>
          <a:p>
            <a:r>
              <a:rPr lang="nl-NL" sz="2000" dirty="0"/>
              <a:t>De ondergrond kan een </a:t>
            </a:r>
            <a:r>
              <a:rPr lang="nl-NL" sz="2000" dirty="0" smtClean="0"/>
              <a:t>valkuil </a:t>
            </a:r>
            <a:r>
              <a:rPr lang="nl-NL" sz="2000" dirty="0"/>
              <a:t>zijn: </a:t>
            </a:r>
            <a:r>
              <a:rPr lang="nl-NL" sz="2000" dirty="0" smtClean="0"/>
              <a:t>verzakkingen </a:t>
            </a:r>
            <a:r>
              <a:rPr lang="nl-NL" sz="2000" dirty="0"/>
              <a:t>van belendingen, aftekenen van </a:t>
            </a:r>
            <a:r>
              <a:rPr lang="nl-NL" sz="2000" dirty="0" smtClean="0"/>
              <a:t>sloten, </a:t>
            </a:r>
            <a:r>
              <a:rPr lang="nl-NL" sz="2000" dirty="0"/>
              <a:t>objecten onder je </a:t>
            </a:r>
            <a:r>
              <a:rPr lang="nl-NL" sz="2000" dirty="0" smtClean="0"/>
              <a:t>weg</a:t>
            </a:r>
          </a:p>
          <a:p>
            <a:r>
              <a:rPr lang="nl-NL" sz="2000" dirty="0" smtClean="0"/>
              <a:t>Vroegtijdige en continue aandacht voor de ondergrond kan winst opleveren</a:t>
            </a:r>
            <a:endParaRPr lang="nl-NL" sz="2000" dirty="0"/>
          </a:p>
        </p:txBody>
      </p:sp>
      <p:sp>
        <p:nvSpPr>
          <p:cNvPr id="16387" name="Tekstvak 8"/>
          <p:cNvSpPr txBox="1">
            <a:spLocks noChangeArrowheads="1"/>
          </p:cNvSpPr>
          <p:nvPr/>
        </p:nvSpPr>
        <p:spPr bwMode="auto">
          <a:xfrm>
            <a:off x="1066800" y="1200150"/>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37931725" indent="-37474525">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marL="457200" fontAlgn="base">
              <a:spcBef>
                <a:spcPct val="0"/>
              </a:spcBef>
              <a:spcAft>
                <a:spcPct val="0"/>
              </a:spcAft>
              <a:defRPr>
                <a:solidFill>
                  <a:schemeClr val="tx1"/>
                </a:solidFill>
                <a:latin typeface="Calibri" pitchFamily="34" charset="0"/>
                <a:ea typeface="ＭＳ Ｐゴシック" pitchFamily="34" charset="-128"/>
              </a:defRPr>
            </a:lvl6pPr>
            <a:lvl7pPr marL="914400" fontAlgn="base">
              <a:spcBef>
                <a:spcPct val="0"/>
              </a:spcBef>
              <a:spcAft>
                <a:spcPct val="0"/>
              </a:spcAft>
              <a:defRPr>
                <a:solidFill>
                  <a:schemeClr val="tx1"/>
                </a:solidFill>
                <a:latin typeface="Calibri" pitchFamily="34" charset="0"/>
                <a:ea typeface="ＭＳ Ｐゴシック" pitchFamily="34" charset="-128"/>
              </a:defRPr>
            </a:lvl7pPr>
            <a:lvl8pPr marL="1371600" fontAlgn="base">
              <a:spcBef>
                <a:spcPct val="0"/>
              </a:spcBef>
              <a:spcAft>
                <a:spcPct val="0"/>
              </a:spcAft>
              <a:defRPr>
                <a:solidFill>
                  <a:schemeClr val="tx1"/>
                </a:solidFill>
                <a:latin typeface="Calibri" pitchFamily="34" charset="0"/>
                <a:ea typeface="ＭＳ Ｐゴシック" pitchFamily="34" charset="-128"/>
              </a:defRPr>
            </a:lvl8pPr>
            <a:lvl9pPr marL="1828800" fontAlgn="base">
              <a:spcBef>
                <a:spcPct val="0"/>
              </a:spcBef>
              <a:spcAft>
                <a:spcPct val="0"/>
              </a:spcAft>
              <a:defRPr>
                <a:solidFill>
                  <a:schemeClr val="tx1"/>
                </a:solidFill>
                <a:latin typeface="Calibri" pitchFamily="34" charset="0"/>
                <a:ea typeface="ＭＳ Ｐゴシック" pitchFamily="34" charset="-128"/>
              </a:defRPr>
            </a:lvl9p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r>
              <a:rPr lang="nl-NL" dirty="0" smtClean="0"/>
              <a:t>Risico’s zijn niet erg als je ze maar onderkent</a:t>
            </a:r>
          </a:p>
        </p:txBody>
      </p:sp>
      <p:sp>
        <p:nvSpPr>
          <p:cNvPr id="4" name="Tijdelijke aanduiding voor inhoud 3"/>
          <p:cNvSpPr>
            <a:spLocks noGrp="1"/>
          </p:cNvSpPr>
          <p:nvPr>
            <p:ph idx="1"/>
          </p:nvPr>
        </p:nvSpPr>
        <p:spPr>
          <a:xfrm>
            <a:off x="457200" y="915988"/>
            <a:ext cx="6131024" cy="3678237"/>
          </a:xfrm>
        </p:spPr>
        <p:txBody>
          <a:bodyPr/>
          <a:lstStyle/>
          <a:p>
            <a:r>
              <a:rPr lang="nl-NL" sz="2000" dirty="0" smtClean="0"/>
              <a:t>Advies ‘deskundige inschakelen’ </a:t>
            </a:r>
            <a:r>
              <a:rPr lang="nl-NL" sz="2000" dirty="0"/>
              <a:t>op zich wel </a:t>
            </a:r>
            <a:r>
              <a:rPr lang="nl-NL" sz="2000" dirty="0" smtClean="0"/>
              <a:t>juist, </a:t>
            </a:r>
            <a:r>
              <a:rPr lang="nl-NL" sz="2000" dirty="0"/>
              <a:t>maar helpt u niet </a:t>
            </a:r>
            <a:r>
              <a:rPr lang="nl-NL" sz="2000" dirty="0" smtClean="0"/>
              <a:t>verder</a:t>
            </a:r>
            <a:endParaRPr lang="nl-NL" sz="2000" dirty="0"/>
          </a:p>
          <a:p>
            <a:r>
              <a:rPr lang="nl-NL" sz="2000" dirty="0" smtClean="0"/>
              <a:t>Want</a:t>
            </a:r>
            <a:r>
              <a:rPr lang="nl-NL" sz="2000" dirty="0"/>
              <a:t>: in welke gevallen en op welk moment? </a:t>
            </a:r>
          </a:p>
          <a:p>
            <a:r>
              <a:rPr lang="nl-NL" sz="2000" dirty="0" smtClean="0"/>
              <a:t>We </a:t>
            </a:r>
            <a:r>
              <a:rPr lang="nl-NL" sz="2000" dirty="0"/>
              <a:t>willen een brug slaan – tussen uw helicopterview en de ondergrond – en u gevoel geven wanneer die deskundige meerwaarde </a:t>
            </a:r>
            <a:r>
              <a:rPr lang="nl-NL" sz="2000" dirty="0" smtClean="0"/>
              <a:t>oplevert</a:t>
            </a:r>
            <a:endParaRPr lang="nl-NL" sz="2000" dirty="0"/>
          </a:p>
          <a:p>
            <a:r>
              <a:rPr lang="nl-NL" sz="2000" dirty="0" smtClean="0"/>
              <a:t>Brochure gemaakt: </a:t>
            </a:r>
            <a:r>
              <a:rPr lang="nl-NL" sz="2000" b="1" dirty="0" smtClean="0">
                <a:solidFill>
                  <a:srgbClr val="C33269"/>
                </a:solidFill>
              </a:rPr>
              <a:t>Heeft </a:t>
            </a:r>
            <a:r>
              <a:rPr lang="nl-NL" sz="2000" b="1" dirty="0">
                <a:solidFill>
                  <a:srgbClr val="C33269"/>
                </a:solidFill>
              </a:rPr>
              <a:t>u overal aan gedacht</a:t>
            </a:r>
            <a:r>
              <a:rPr lang="nl-NL" sz="2000" b="1" dirty="0" smtClean="0">
                <a:solidFill>
                  <a:srgbClr val="C33269"/>
                </a:solidFill>
              </a:rPr>
              <a:t>?</a:t>
            </a:r>
            <a:endParaRPr lang="nl-NL" sz="2000" b="1" dirty="0">
              <a:solidFill>
                <a:srgbClr val="C33269"/>
              </a:solidFill>
            </a:endParaRPr>
          </a:p>
        </p:txBody>
      </p:sp>
      <p:sp>
        <p:nvSpPr>
          <p:cNvPr id="20483" name="Tekstvak 8"/>
          <p:cNvSpPr txBox="1">
            <a:spLocks noChangeArrowheads="1"/>
          </p:cNvSpPr>
          <p:nvPr/>
        </p:nvSpPr>
        <p:spPr bwMode="auto">
          <a:xfrm>
            <a:off x="1066800" y="1200150"/>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37931725" indent="-37474525">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marL="457200" fontAlgn="base">
              <a:spcBef>
                <a:spcPct val="0"/>
              </a:spcBef>
              <a:spcAft>
                <a:spcPct val="0"/>
              </a:spcAft>
              <a:defRPr>
                <a:solidFill>
                  <a:schemeClr val="tx1"/>
                </a:solidFill>
                <a:latin typeface="Calibri" pitchFamily="34" charset="0"/>
                <a:ea typeface="ＭＳ Ｐゴシック" pitchFamily="34" charset="-128"/>
              </a:defRPr>
            </a:lvl6pPr>
            <a:lvl7pPr marL="914400" fontAlgn="base">
              <a:spcBef>
                <a:spcPct val="0"/>
              </a:spcBef>
              <a:spcAft>
                <a:spcPct val="0"/>
              </a:spcAft>
              <a:defRPr>
                <a:solidFill>
                  <a:schemeClr val="tx1"/>
                </a:solidFill>
                <a:latin typeface="Calibri" pitchFamily="34" charset="0"/>
                <a:ea typeface="ＭＳ Ｐゴシック" pitchFamily="34" charset="-128"/>
              </a:defRPr>
            </a:lvl7pPr>
            <a:lvl8pPr marL="1371600" fontAlgn="base">
              <a:spcBef>
                <a:spcPct val="0"/>
              </a:spcBef>
              <a:spcAft>
                <a:spcPct val="0"/>
              </a:spcAft>
              <a:defRPr>
                <a:solidFill>
                  <a:schemeClr val="tx1"/>
                </a:solidFill>
                <a:latin typeface="Calibri" pitchFamily="34" charset="0"/>
                <a:ea typeface="ＭＳ Ｐゴシック" pitchFamily="34" charset="-128"/>
              </a:defRPr>
            </a:lvl8pPr>
            <a:lvl9pPr marL="1828800" fontAlgn="base">
              <a:spcBef>
                <a:spcPct val="0"/>
              </a:spcBef>
              <a:spcAft>
                <a:spcPct val="0"/>
              </a:spcAft>
              <a:defRPr>
                <a:solidFill>
                  <a:schemeClr val="tx1"/>
                </a:solidFill>
                <a:latin typeface="Calibri" pitchFamily="34" charset="0"/>
                <a:ea typeface="ＭＳ Ｐゴシック" pitchFamily="34" charset="-128"/>
              </a:defRPr>
            </a:lvl9pPr>
          </a:lstStyle>
          <a:p>
            <a:endParaRPr lang="en-US"/>
          </a:p>
        </p:txBody>
      </p:sp>
      <p:pic>
        <p:nvPicPr>
          <p:cNvPr id="2050" name="Picture 2" descr="C:\Users\Marije\Google Drive\Geo-Impuls\Ondergrond naar de voorgrond\Screenshots spreads\HeeftUOveralAanGedacht-cover1.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77865" y="2715767"/>
            <a:ext cx="2242607" cy="22459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r>
              <a:rPr lang="nl-NL" dirty="0" smtClean="0"/>
              <a:t>Boekje: Heeft u overal aan gedacht?</a:t>
            </a:r>
          </a:p>
        </p:txBody>
      </p:sp>
      <p:sp>
        <p:nvSpPr>
          <p:cNvPr id="12" name="Tijdelijke aanduiding voor inhoud 11"/>
          <p:cNvSpPr>
            <a:spLocks noGrp="1"/>
          </p:cNvSpPr>
          <p:nvPr>
            <p:ph idx="1"/>
          </p:nvPr>
        </p:nvSpPr>
        <p:spPr/>
        <p:txBody>
          <a:bodyPr/>
          <a:lstStyle/>
          <a:p>
            <a:pPr marL="0" indent="0">
              <a:buNone/>
            </a:pPr>
            <a:r>
              <a:rPr lang="nl-NL" sz="2000" dirty="0" smtClean="0"/>
              <a:t>Belangrijkste </a:t>
            </a:r>
            <a:r>
              <a:rPr lang="nl-NL" sz="2000" dirty="0"/>
              <a:t>ondergrondrisico’s: </a:t>
            </a:r>
            <a:br>
              <a:rPr lang="nl-NL" sz="2000" dirty="0"/>
            </a:br>
            <a:r>
              <a:rPr lang="nl-NL" sz="2000" b="1" dirty="0" smtClean="0">
                <a:solidFill>
                  <a:srgbClr val="C33269"/>
                </a:solidFill>
              </a:rPr>
              <a:t>een </a:t>
            </a:r>
            <a:r>
              <a:rPr lang="nl-NL" sz="2000" b="1" dirty="0">
                <a:solidFill>
                  <a:srgbClr val="C33269"/>
                </a:solidFill>
              </a:rPr>
              <a:t>zevensprong</a:t>
            </a:r>
          </a:p>
        </p:txBody>
      </p:sp>
      <p:sp>
        <p:nvSpPr>
          <p:cNvPr id="21507" name="Tekstvak 8"/>
          <p:cNvSpPr txBox="1">
            <a:spLocks noChangeArrowheads="1"/>
          </p:cNvSpPr>
          <p:nvPr/>
        </p:nvSpPr>
        <p:spPr bwMode="auto">
          <a:xfrm>
            <a:off x="1066800" y="1200150"/>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37931725" indent="-37474525">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marL="457200" fontAlgn="base">
              <a:spcBef>
                <a:spcPct val="0"/>
              </a:spcBef>
              <a:spcAft>
                <a:spcPct val="0"/>
              </a:spcAft>
              <a:defRPr>
                <a:solidFill>
                  <a:schemeClr val="tx1"/>
                </a:solidFill>
                <a:latin typeface="Calibri" pitchFamily="34" charset="0"/>
                <a:ea typeface="ＭＳ Ｐゴシック" pitchFamily="34" charset="-128"/>
              </a:defRPr>
            </a:lvl6pPr>
            <a:lvl7pPr marL="914400" fontAlgn="base">
              <a:spcBef>
                <a:spcPct val="0"/>
              </a:spcBef>
              <a:spcAft>
                <a:spcPct val="0"/>
              </a:spcAft>
              <a:defRPr>
                <a:solidFill>
                  <a:schemeClr val="tx1"/>
                </a:solidFill>
                <a:latin typeface="Calibri" pitchFamily="34" charset="0"/>
                <a:ea typeface="ＭＳ Ｐゴシック" pitchFamily="34" charset="-128"/>
              </a:defRPr>
            </a:lvl7pPr>
            <a:lvl8pPr marL="1371600" fontAlgn="base">
              <a:spcBef>
                <a:spcPct val="0"/>
              </a:spcBef>
              <a:spcAft>
                <a:spcPct val="0"/>
              </a:spcAft>
              <a:defRPr>
                <a:solidFill>
                  <a:schemeClr val="tx1"/>
                </a:solidFill>
                <a:latin typeface="Calibri" pitchFamily="34" charset="0"/>
                <a:ea typeface="ＭＳ Ｐゴシック" pitchFamily="34" charset="-128"/>
              </a:defRPr>
            </a:lvl8pPr>
            <a:lvl9pPr marL="1828800" fontAlgn="base">
              <a:spcBef>
                <a:spcPct val="0"/>
              </a:spcBef>
              <a:spcAft>
                <a:spcPct val="0"/>
              </a:spcAft>
              <a:defRPr>
                <a:solidFill>
                  <a:schemeClr val="tx1"/>
                </a:solidFill>
                <a:latin typeface="Calibri" pitchFamily="34" charset="0"/>
                <a:ea typeface="ＭＳ Ｐゴシック" pitchFamily="34" charset="-128"/>
              </a:defRPr>
            </a:lvl9pPr>
          </a:lstStyle>
          <a:p>
            <a:endParaRPr lang="en-US"/>
          </a:p>
        </p:txBody>
      </p:sp>
      <p:sp>
        <p:nvSpPr>
          <p:cNvPr id="16" name="Heptagon 1"/>
          <p:cNvSpPr/>
          <p:nvPr/>
        </p:nvSpPr>
        <p:spPr>
          <a:xfrm>
            <a:off x="4499992" y="2139702"/>
            <a:ext cx="2520280" cy="2448272"/>
          </a:xfrm>
          <a:prstGeom prst="heptagon">
            <a:avLst/>
          </a:prstGeom>
          <a:solidFill>
            <a:schemeClr val="bg1">
              <a:alpha val="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2"/>
          <p:cNvSpPr txBox="1"/>
          <p:nvPr/>
        </p:nvSpPr>
        <p:spPr>
          <a:xfrm>
            <a:off x="3059832" y="3363838"/>
            <a:ext cx="1368152" cy="646331"/>
          </a:xfrm>
          <a:prstGeom prst="rect">
            <a:avLst/>
          </a:prstGeom>
          <a:noFill/>
        </p:spPr>
        <p:txBody>
          <a:bodyPr wrap="square" rtlCol="0">
            <a:spAutoFit/>
          </a:bodyPr>
          <a:lstStyle/>
          <a:p>
            <a:pPr algn="r"/>
            <a:r>
              <a:rPr lang="nl-NL" i="1" dirty="0" smtClean="0">
                <a:solidFill>
                  <a:schemeClr val="accent1">
                    <a:lumMod val="50000"/>
                  </a:schemeClr>
                </a:solidFill>
                <a:latin typeface="+mn-lt"/>
              </a:rPr>
              <a:t>Bijzonder nieuwbouw</a:t>
            </a:r>
            <a:endParaRPr lang="en-GB" i="1" dirty="0">
              <a:solidFill>
                <a:schemeClr val="accent1">
                  <a:lumMod val="50000"/>
                </a:schemeClr>
              </a:solidFill>
              <a:latin typeface="+mn-lt"/>
            </a:endParaRPr>
          </a:p>
        </p:txBody>
      </p:sp>
      <p:sp>
        <p:nvSpPr>
          <p:cNvPr id="18" name="TextBox 3"/>
          <p:cNvSpPr txBox="1"/>
          <p:nvPr/>
        </p:nvSpPr>
        <p:spPr>
          <a:xfrm>
            <a:off x="3131840" y="2355726"/>
            <a:ext cx="1512168" cy="369332"/>
          </a:xfrm>
          <a:prstGeom prst="rect">
            <a:avLst/>
          </a:prstGeom>
          <a:noFill/>
        </p:spPr>
        <p:txBody>
          <a:bodyPr wrap="square" rtlCol="0">
            <a:spAutoFit/>
          </a:bodyPr>
          <a:lstStyle/>
          <a:p>
            <a:pPr algn="r"/>
            <a:r>
              <a:rPr lang="nl-NL" i="1" dirty="0" smtClean="0">
                <a:solidFill>
                  <a:schemeClr val="accent1">
                    <a:lumMod val="50000"/>
                  </a:schemeClr>
                </a:solidFill>
                <a:latin typeface="+mn-lt"/>
              </a:rPr>
              <a:t>Obstakels</a:t>
            </a:r>
            <a:endParaRPr lang="en-GB" i="1" dirty="0">
              <a:solidFill>
                <a:schemeClr val="accent1">
                  <a:lumMod val="50000"/>
                </a:schemeClr>
              </a:solidFill>
              <a:latin typeface="+mn-lt"/>
            </a:endParaRPr>
          </a:p>
        </p:txBody>
      </p:sp>
      <p:sp>
        <p:nvSpPr>
          <p:cNvPr id="19" name="TextBox 4"/>
          <p:cNvSpPr txBox="1"/>
          <p:nvPr/>
        </p:nvSpPr>
        <p:spPr>
          <a:xfrm>
            <a:off x="3419872" y="4434666"/>
            <a:ext cx="1656184" cy="369332"/>
          </a:xfrm>
          <a:prstGeom prst="rect">
            <a:avLst/>
          </a:prstGeom>
          <a:noFill/>
        </p:spPr>
        <p:txBody>
          <a:bodyPr wrap="square" rtlCol="0">
            <a:spAutoFit/>
          </a:bodyPr>
          <a:lstStyle/>
          <a:p>
            <a:pPr algn="r"/>
            <a:r>
              <a:rPr lang="nl-NL" i="1" dirty="0" smtClean="0">
                <a:solidFill>
                  <a:schemeClr val="accent1">
                    <a:lumMod val="50000"/>
                  </a:schemeClr>
                </a:solidFill>
                <a:latin typeface="+mn-lt"/>
              </a:rPr>
              <a:t>Tijd en ruimte</a:t>
            </a:r>
            <a:endParaRPr lang="en-GB" i="1" dirty="0">
              <a:solidFill>
                <a:schemeClr val="accent1">
                  <a:lumMod val="50000"/>
                </a:schemeClr>
              </a:solidFill>
              <a:latin typeface="+mn-lt"/>
            </a:endParaRPr>
          </a:p>
        </p:txBody>
      </p:sp>
      <p:sp>
        <p:nvSpPr>
          <p:cNvPr id="20" name="TextBox 5"/>
          <p:cNvSpPr txBox="1"/>
          <p:nvPr/>
        </p:nvSpPr>
        <p:spPr>
          <a:xfrm>
            <a:off x="7092280" y="3507854"/>
            <a:ext cx="1584176" cy="369332"/>
          </a:xfrm>
          <a:prstGeom prst="rect">
            <a:avLst/>
          </a:prstGeom>
          <a:noFill/>
        </p:spPr>
        <p:txBody>
          <a:bodyPr wrap="square" rtlCol="0">
            <a:spAutoFit/>
          </a:bodyPr>
          <a:lstStyle/>
          <a:p>
            <a:r>
              <a:rPr lang="nl-NL" i="1" dirty="0" smtClean="0">
                <a:solidFill>
                  <a:schemeClr val="accent1">
                    <a:lumMod val="50000"/>
                  </a:schemeClr>
                </a:solidFill>
                <a:latin typeface="+mn-lt"/>
              </a:rPr>
              <a:t>Grondwater</a:t>
            </a:r>
            <a:endParaRPr lang="en-GB" i="1" dirty="0">
              <a:solidFill>
                <a:schemeClr val="accent1">
                  <a:lumMod val="50000"/>
                </a:schemeClr>
              </a:solidFill>
              <a:latin typeface="+mn-lt"/>
            </a:endParaRPr>
          </a:p>
        </p:txBody>
      </p:sp>
      <p:sp>
        <p:nvSpPr>
          <p:cNvPr id="21" name="TextBox 6"/>
          <p:cNvSpPr txBox="1"/>
          <p:nvPr/>
        </p:nvSpPr>
        <p:spPr>
          <a:xfrm>
            <a:off x="6876256" y="2427734"/>
            <a:ext cx="1567993" cy="369332"/>
          </a:xfrm>
          <a:prstGeom prst="rect">
            <a:avLst/>
          </a:prstGeom>
          <a:noFill/>
        </p:spPr>
        <p:txBody>
          <a:bodyPr wrap="none" rtlCol="0">
            <a:spAutoFit/>
          </a:bodyPr>
          <a:lstStyle/>
          <a:p>
            <a:r>
              <a:rPr lang="nl-NL" i="1" dirty="0" smtClean="0">
                <a:solidFill>
                  <a:schemeClr val="accent1">
                    <a:lumMod val="50000"/>
                  </a:schemeClr>
                </a:solidFill>
                <a:latin typeface="+mn-lt"/>
              </a:rPr>
              <a:t>Waterkeringen</a:t>
            </a:r>
            <a:endParaRPr lang="en-GB" i="1" dirty="0">
              <a:solidFill>
                <a:schemeClr val="accent1">
                  <a:lumMod val="50000"/>
                </a:schemeClr>
              </a:solidFill>
              <a:latin typeface="+mn-lt"/>
            </a:endParaRPr>
          </a:p>
        </p:txBody>
      </p:sp>
      <p:sp>
        <p:nvSpPr>
          <p:cNvPr id="22" name="TextBox 7"/>
          <p:cNvSpPr txBox="1"/>
          <p:nvPr/>
        </p:nvSpPr>
        <p:spPr>
          <a:xfrm>
            <a:off x="6444208" y="4434666"/>
            <a:ext cx="2376264" cy="369332"/>
          </a:xfrm>
          <a:prstGeom prst="rect">
            <a:avLst/>
          </a:prstGeom>
          <a:noFill/>
        </p:spPr>
        <p:txBody>
          <a:bodyPr wrap="square" rtlCol="0">
            <a:spAutoFit/>
          </a:bodyPr>
          <a:lstStyle/>
          <a:p>
            <a:r>
              <a:rPr lang="nl-NL" i="1" dirty="0" smtClean="0">
                <a:solidFill>
                  <a:schemeClr val="accent1">
                    <a:lumMod val="50000"/>
                  </a:schemeClr>
                </a:solidFill>
                <a:latin typeface="+mn-lt"/>
              </a:rPr>
              <a:t>Grondsamenstelling</a:t>
            </a:r>
            <a:endParaRPr lang="en-GB" i="1" dirty="0">
              <a:solidFill>
                <a:schemeClr val="accent1">
                  <a:lumMod val="50000"/>
                </a:schemeClr>
              </a:solidFill>
              <a:latin typeface="+mn-lt"/>
            </a:endParaRPr>
          </a:p>
        </p:txBody>
      </p:sp>
      <p:sp>
        <p:nvSpPr>
          <p:cNvPr id="23" name="TextBox 8"/>
          <p:cNvSpPr txBox="1"/>
          <p:nvPr/>
        </p:nvSpPr>
        <p:spPr>
          <a:xfrm>
            <a:off x="5245223" y="1707654"/>
            <a:ext cx="1138581" cy="369332"/>
          </a:xfrm>
          <a:prstGeom prst="rect">
            <a:avLst/>
          </a:prstGeom>
          <a:noFill/>
        </p:spPr>
        <p:txBody>
          <a:bodyPr wrap="none" rtlCol="0">
            <a:spAutoFit/>
          </a:bodyPr>
          <a:lstStyle/>
          <a:p>
            <a:r>
              <a:rPr lang="nl-NL" i="1" dirty="0" smtClean="0">
                <a:solidFill>
                  <a:schemeClr val="accent1">
                    <a:lumMod val="50000"/>
                  </a:schemeClr>
                </a:solidFill>
                <a:latin typeface="+mn-lt"/>
              </a:rPr>
              <a:t>Omgeving</a:t>
            </a:r>
            <a:endParaRPr lang="en-GB" i="1" dirty="0">
              <a:solidFill>
                <a:schemeClr val="accent1">
                  <a:lumMod val="50000"/>
                </a:schemeClr>
              </a:solidFill>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r>
              <a:rPr lang="nl-NL" dirty="0" smtClean="0"/>
              <a:t>Boekje: Heeft u overal aan gedacht?</a:t>
            </a:r>
          </a:p>
        </p:txBody>
      </p:sp>
      <p:sp>
        <p:nvSpPr>
          <p:cNvPr id="21507" name="Tekstvak 8"/>
          <p:cNvSpPr txBox="1">
            <a:spLocks noChangeArrowheads="1"/>
          </p:cNvSpPr>
          <p:nvPr/>
        </p:nvSpPr>
        <p:spPr bwMode="auto">
          <a:xfrm>
            <a:off x="1066800" y="1200150"/>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37931725" indent="-37474525">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marL="457200" fontAlgn="base">
              <a:spcBef>
                <a:spcPct val="0"/>
              </a:spcBef>
              <a:spcAft>
                <a:spcPct val="0"/>
              </a:spcAft>
              <a:defRPr>
                <a:solidFill>
                  <a:schemeClr val="tx1"/>
                </a:solidFill>
                <a:latin typeface="Calibri" pitchFamily="34" charset="0"/>
                <a:ea typeface="ＭＳ Ｐゴシック" pitchFamily="34" charset="-128"/>
              </a:defRPr>
            </a:lvl6pPr>
            <a:lvl7pPr marL="914400" fontAlgn="base">
              <a:spcBef>
                <a:spcPct val="0"/>
              </a:spcBef>
              <a:spcAft>
                <a:spcPct val="0"/>
              </a:spcAft>
              <a:defRPr>
                <a:solidFill>
                  <a:schemeClr val="tx1"/>
                </a:solidFill>
                <a:latin typeface="Calibri" pitchFamily="34" charset="0"/>
                <a:ea typeface="ＭＳ Ｐゴシック" pitchFamily="34" charset="-128"/>
              </a:defRPr>
            </a:lvl7pPr>
            <a:lvl8pPr marL="1371600" fontAlgn="base">
              <a:spcBef>
                <a:spcPct val="0"/>
              </a:spcBef>
              <a:spcAft>
                <a:spcPct val="0"/>
              </a:spcAft>
              <a:defRPr>
                <a:solidFill>
                  <a:schemeClr val="tx1"/>
                </a:solidFill>
                <a:latin typeface="Calibri" pitchFamily="34" charset="0"/>
                <a:ea typeface="ＭＳ Ｐゴシック" pitchFamily="34" charset="-128"/>
              </a:defRPr>
            </a:lvl8pPr>
            <a:lvl9pPr marL="1828800" fontAlgn="base">
              <a:spcBef>
                <a:spcPct val="0"/>
              </a:spcBef>
              <a:spcAft>
                <a:spcPct val="0"/>
              </a:spcAft>
              <a:defRPr>
                <a:solidFill>
                  <a:schemeClr val="tx1"/>
                </a:solidFill>
                <a:latin typeface="Calibri" pitchFamily="34" charset="0"/>
                <a:ea typeface="ＭＳ Ｐゴシック" pitchFamily="34" charset="-128"/>
              </a:defRPr>
            </a:lvl9pPr>
          </a:lstStyle>
          <a:p>
            <a:endParaRPr lang="en-US"/>
          </a:p>
        </p:txBody>
      </p:sp>
      <p:sp>
        <p:nvSpPr>
          <p:cNvPr id="2" name="Tijdelijke aanduiding voor inhoud 1"/>
          <p:cNvSpPr>
            <a:spLocks noGrp="1"/>
          </p:cNvSpPr>
          <p:nvPr>
            <p:ph idx="1"/>
          </p:nvPr>
        </p:nvSpPr>
        <p:spPr/>
        <p:txBody>
          <a:bodyPr/>
          <a:lstStyle/>
          <a:p>
            <a:pPr marL="0" indent="0">
              <a:buNone/>
            </a:pPr>
            <a:r>
              <a:rPr lang="nl-NL" dirty="0" smtClean="0"/>
              <a:t>Eerst toelichting en checklist:</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4572000" y="771550"/>
            <a:ext cx="4216400" cy="422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7867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r>
              <a:rPr lang="nl-NL" dirty="0" smtClean="0"/>
              <a:t>Boekje: Heeft u overal aan gedacht?</a:t>
            </a:r>
          </a:p>
        </p:txBody>
      </p:sp>
      <p:sp>
        <p:nvSpPr>
          <p:cNvPr id="21507" name="Tekstvak 8"/>
          <p:cNvSpPr txBox="1">
            <a:spLocks noChangeArrowheads="1"/>
          </p:cNvSpPr>
          <p:nvPr/>
        </p:nvSpPr>
        <p:spPr bwMode="auto">
          <a:xfrm>
            <a:off x="1066800" y="1200150"/>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37931725" indent="-37474525">
              <a:defRPr>
                <a:solidFill>
                  <a:schemeClr val="tx1"/>
                </a:solidFill>
                <a:latin typeface="Calibri" pitchFamily="34" charset="0"/>
                <a:ea typeface="ＭＳ Ｐゴシック" pitchFamily="34" charset="-128"/>
              </a:defRPr>
            </a:lvl2pPr>
            <a:lvl3pPr>
              <a:defRPr>
                <a:solidFill>
                  <a:schemeClr val="tx1"/>
                </a:solidFill>
                <a:latin typeface="Calibri" pitchFamily="34" charset="0"/>
                <a:ea typeface="ＭＳ Ｐゴシック" pitchFamily="34" charset="-128"/>
              </a:defRPr>
            </a:lvl3pPr>
            <a:lvl4pPr>
              <a:defRPr>
                <a:solidFill>
                  <a:schemeClr val="tx1"/>
                </a:solidFill>
                <a:latin typeface="Calibri" pitchFamily="34" charset="0"/>
                <a:ea typeface="ＭＳ Ｐゴシック" pitchFamily="34" charset="-128"/>
              </a:defRPr>
            </a:lvl4pPr>
            <a:lvl5pPr>
              <a:defRPr>
                <a:solidFill>
                  <a:schemeClr val="tx1"/>
                </a:solidFill>
                <a:latin typeface="Calibri" pitchFamily="34" charset="0"/>
                <a:ea typeface="ＭＳ Ｐゴシック" pitchFamily="34" charset="-128"/>
              </a:defRPr>
            </a:lvl5pPr>
            <a:lvl6pPr marL="457200" fontAlgn="base">
              <a:spcBef>
                <a:spcPct val="0"/>
              </a:spcBef>
              <a:spcAft>
                <a:spcPct val="0"/>
              </a:spcAft>
              <a:defRPr>
                <a:solidFill>
                  <a:schemeClr val="tx1"/>
                </a:solidFill>
                <a:latin typeface="Calibri" pitchFamily="34" charset="0"/>
                <a:ea typeface="ＭＳ Ｐゴシック" pitchFamily="34" charset="-128"/>
              </a:defRPr>
            </a:lvl6pPr>
            <a:lvl7pPr marL="914400" fontAlgn="base">
              <a:spcBef>
                <a:spcPct val="0"/>
              </a:spcBef>
              <a:spcAft>
                <a:spcPct val="0"/>
              </a:spcAft>
              <a:defRPr>
                <a:solidFill>
                  <a:schemeClr val="tx1"/>
                </a:solidFill>
                <a:latin typeface="Calibri" pitchFamily="34" charset="0"/>
                <a:ea typeface="ＭＳ Ｐゴシック" pitchFamily="34" charset="-128"/>
              </a:defRPr>
            </a:lvl7pPr>
            <a:lvl8pPr marL="1371600" fontAlgn="base">
              <a:spcBef>
                <a:spcPct val="0"/>
              </a:spcBef>
              <a:spcAft>
                <a:spcPct val="0"/>
              </a:spcAft>
              <a:defRPr>
                <a:solidFill>
                  <a:schemeClr val="tx1"/>
                </a:solidFill>
                <a:latin typeface="Calibri" pitchFamily="34" charset="0"/>
                <a:ea typeface="ＭＳ Ｐゴシック" pitchFamily="34" charset="-128"/>
              </a:defRPr>
            </a:lvl8pPr>
            <a:lvl9pPr marL="1828800" fontAlgn="base">
              <a:spcBef>
                <a:spcPct val="0"/>
              </a:spcBef>
              <a:spcAft>
                <a:spcPct val="0"/>
              </a:spcAft>
              <a:defRPr>
                <a:solidFill>
                  <a:schemeClr val="tx1"/>
                </a:solidFill>
                <a:latin typeface="Calibri" pitchFamily="34" charset="0"/>
                <a:ea typeface="ＭＳ Ｐゴシック" pitchFamily="34" charset="-128"/>
              </a:defRPr>
            </a:lvl9pPr>
          </a:lstStyle>
          <a:p>
            <a:endParaRPr lang="en-US"/>
          </a:p>
        </p:txBody>
      </p:sp>
      <p:sp>
        <p:nvSpPr>
          <p:cNvPr id="2" name="Tijdelijke aanduiding voor inhoud 1"/>
          <p:cNvSpPr>
            <a:spLocks noGrp="1"/>
          </p:cNvSpPr>
          <p:nvPr>
            <p:ph idx="1"/>
          </p:nvPr>
        </p:nvSpPr>
        <p:spPr/>
        <p:txBody>
          <a:bodyPr/>
          <a:lstStyle/>
          <a:p>
            <a:pPr marL="0" indent="0">
              <a:buNone/>
            </a:pPr>
            <a:r>
              <a:rPr lang="nl-NL" dirty="0" smtClean="0"/>
              <a:t>Dan uitleg en suggesties:</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4572000" y="771550"/>
            <a:ext cx="4216400" cy="422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2387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1812</TotalTime>
  <Words>1217</Words>
  <Application>Microsoft Office PowerPoint</Application>
  <PresentationFormat>Diavoorstelling (16:9)</PresentationFormat>
  <Paragraphs>134</Paragraphs>
  <Slides>20</Slides>
  <Notes>20</Notes>
  <HiddenSlides>0</HiddenSlides>
  <MMClips>0</MMClips>
  <ScaleCrop>false</ScaleCrop>
  <HeadingPairs>
    <vt:vector size="4" baseType="variant">
      <vt:variant>
        <vt:lpstr>Thema</vt:lpstr>
      </vt:variant>
      <vt:variant>
        <vt:i4>1</vt:i4>
      </vt:variant>
      <vt:variant>
        <vt:lpstr>Diatitels</vt:lpstr>
      </vt:variant>
      <vt:variant>
        <vt:i4>20</vt:i4>
      </vt:variant>
    </vt:vector>
  </HeadingPairs>
  <TitlesOfParts>
    <vt:vector size="21" baseType="lpstr">
      <vt:lpstr>Office-thema</vt:lpstr>
      <vt:lpstr>Risico’s uit de ondergrond – risico’s de ondergrond uit!</vt:lpstr>
      <vt:lpstr>Geo-Impuls – landelijk programma</vt:lpstr>
      <vt:lpstr>Project Ondergrond naar de voorgrond</vt:lpstr>
      <vt:lpstr>Voor u: opdrachtgever, architect, projectontwikkelaar</vt:lpstr>
      <vt:lpstr>Wie bouwt, neemt risico’s</vt:lpstr>
      <vt:lpstr>Risico’s zijn niet erg als je ze maar onderkent</vt:lpstr>
      <vt:lpstr>Boekje: Heeft u overal aan gedacht?</vt:lpstr>
      <vt:lpstr>Boekje: Heeft u overal aan gedacht?</vt:lpstr>
      <vt:lpstr>Boekje: Heeft u overal aan gedacht?</vt:lpstr>
      <vt:lpstr>Voorbeeld: omgeving</vt:lpstr>
      <vt:lpstr>Voorbeeld: waterkeringen</vt:lpstr>
      <vt:lpstr>Voorbeeld: obstakels</vt:lpstr>
      <vt:lpstr>Boekje: Heeft u overal aan gedacht?</vt:lpstr>
      <vt:lpstr>Boekje: Heeft u overal aan gedacht?</vt:lpstr>
      <vt:lpstr> Hoe kan Geo-Impuls verder bijdragen?</vt:lpstr>
      <vt:lpstr> Hoe kan Geo-Impuls verder bijdragen?</vt:lpstr>
      <vt:lpstr> Hoe kan Geo-Impuls verder bijdragen?</vt:lpstr>
      <vt:lpstr> Hoe kan Geo-Impuls verder bijdragen?</vt:lpstr>
      <vt:lpstr>www.geoimpuls.org www.geonet.nl/geoimpuls</vt:lpstr>
      <vt:lpstr>www.geoimpuls.org www.geonet.nl/geoimpuls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Nieuwenhuizen</dc:creator>
  <cp:lastModifiedBy>Marije Nieuwenhuizen</cp:lastModifiedBy>
  <cp:revision>250</cp:revision>
  <cp:lastPrinted>2014-04-08T09:33:02Z</cp:lastPrinted>
  <dcterms:created xsi:type="dcterms:W3CDTF">2014-03-16T16:17:06Z</dcterms:created>
  <dcterms:modified xsi:type="dcterms:W3CDTF">2014-09-19T05:44:58Z</dcterms:modified>
</cp:coreProperties>
</file>